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33"/>
  </p:handoutMasterIdLst>
  <p:sldIdLst>
    <p:sldId id="256" r:id="rId3"/>
    <p:sldId id="257" r:id="rId4"/>
    <p:sldId id="258" r:id="rId5"/>
    <p:sldId id="259" r:id="rId6"/>
    <p:sldId id="260" r:id="rId7"/>
    <p:sldId id="261" r:id="rId8"/>
    <p:sldId id="262" r:id="rId9"/>
    <p:sldId id="265" r:id="rId10"/>
    <p:sldId id="263" r:id="rId11"/>
    <p:sldId id="303" r:id="rId12"/>
    <p:sldId id="266" r:id="rId13"/>
    <p:sldId id="267" r:id="rId14"/>
    <p:sldId id="268" r:id="rId15"/>
    <p:sldId id="269" r:id="rId16"/>
    <p:sldId id="304" r:id="rId17"/>
    <p:sldId id="270" r:id="rId18"/>
    <p:sldId id="275" r:id="rId19"/>
    <p:sldId id="291" r:id="rId20"/>
    <p:sldId id="276" r:id="rId21"/>
    <p:sldId id="278" r:id="rId22"/>
    <p:sldId id="277" r:id="rId23"/>
    <p:sldId id="279" r:id="rId24"/>
    <p:sldId id="282" r:id="rId25"/>
    <p:sldId id="321" r:id="rId26"/>
    <p:sldId id="322" r:id="rId27"/>
    <p:sldId id="284" r:id="rId28"/>
    <p:sldId id="285" r:id="rId29"/>
    <p:sldId id="302" r:id="rId30"/>
    <p:sldId id="28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9D"/>
    <a:srgbClr val="6B0846"/>
    <a:srgbClr val="C74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4694"/>
  </p:normalViewPr>
  <p:slideViewPr>
    <p:cSldViewPr snapToGrid="0" snapToObjects="1">
      <p:cViewPr varScale="1">
        <p:scale>
          <a:sx n="131" d="100"/>
          <a:sy n="131" d="100"/>
        </p:scale>
        <p:origin x="864"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775E7-7936-4A4C-8886-E2AEA7B44F4D}"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B7ECC0-A5E4-E442-8340-4FF9E5D85A3C}"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creenshot, graphic design, graphics&#10;&#10;Description automatically generated"/>
          <p:cNvPicPr>
            <a:picLocks noChangeAspect="1"/>
          </p:cNvPicPr>
          <p:nvPr userDrawn="1"/>
        </p:nvPicPr>
        <p:blipFill>
          <a:blip r:embed="rId2"/>
          <a:stretch>
            <a:fillRect/>
          </a:stretch>
        </p:blipFill>
        <p:spPr>
          <a:xfrm>
            <a:off x="3809" y="0"/>
            <a:ext cx="12184381"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graphic design&#10;&#10;Description automatically generated"/>
          <p:cNvPicPr>
            <a:picLocks noChangeAspect="1"/>
          </p:cNvPicPr>
          <p:nvPr userDrawn="1"/>
        </p:nvPicPr>
        <p:blipFill>
          <a:blip r:embed="rId2"/>
          <a:stretch>
            <a:fillRect/>
          </a:stretch>
        </p:blipFill>
        <p:spPr>
          <a:xfrm>
            <a:off x="3809" y="0"/>
            <a:ext cx="12184381"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2" name="Picture 1" descr="A picture containing screenshot, text, rectangle, design&#10;&#10;Description automatically generated"/>
          <p:cNvPicPr>
            <a:picLocks noChangeAspect="1"/>
          </p:cNvPicPr>
          <p:nvPr userDrawn="1"/>
        </p:nvPicPr>
        <p:blipFill>
          <a:blip r:embed="rId4"/>
          <a:stretch>
            <a:fillRect/>
          </a:stretch>
        </p:blipFill>
        <p:spPr>
          <a:xfrm>
            <a:off x="3810" y="0"/>
            <a:ext cx="12188190" cy="686014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7" name="Graphic 6"/>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65296" y="154610"/>
            <a:ext cx="1444210" cy="89749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5B1F604-BC3A-7249-8689-657AF7B88D6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5B1F604-BC3A-7249-8689-657AF7B88D6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55B1F604-BC3A-7249-8689-657AF7B88D6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5B1F604-BC3A-7249-8689-657AF7B88D6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svg"/><Relationship Id="rId3" Type="http://schemas.openxmlformats.org/officeDocument/2006/relationships/image" Target="../media/image31.png"/><Relationship Id="rId2" Type="http://schemas.openxmlformats.org/officeDocument/2006/relationships/image" Target="../media/image6.sv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hyperlink" Target="https://cncf.io/" TargetMode="Externa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7.png"/><Relationship Id="rId14" Type="http://schemas.openxmlformats.org/officeDocument/2006/relationships/slideLayout" Target="../slideLayouts/slideLayout3.xml"/><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8.jpeg"/><Relationship Id="rId7" Type="http://schemas.openxmlformats.org/officeDocument/2006/relationships/image" Target="../media/image13.png"/><Relationship Id="rId6" Type="http://schemas.openxmlformats.org/officeDocument/2006/relationships/image" Target="../media/image5.svg"/><Relationship Id="rId5" Type="http://schemas.openxmlformats.org/officeDocument/2006/relationships/image" Target="../media/image17.png"/><Relationship Id="rId4" Type="http://schemas.openxmlformats.org/officeDocument/2006/relationships/image" Target="../media/image9.png"/><Relationship Id="rId3" Type="http://schemas.openxmlformats.org/officeDocument/2006/relationships/image" Target="../media/image4.svg"/><Relationship Id="rId2" Type="http://schemas.openxmlformats.org/officeDocument/2006/relationships/image" Target="../media/image8.png"/><Relationship Id="rId10" Type="http://schemas.openxmlformats.org/officeDocument/2006/relationships/slideLayout" Target="../slideLayouts/slideLayout3.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35069" y="4634541"/>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sz="2400" dirty="0">
                <a:solidFill>
                  <a:srgbClr val="212121"/>
                </a:solidFill>
                <a:uFill>
                  <a:solidFill>
                    <a:srgbClr val="F5F5F5"/>
                  </a:solidFill>
                </a:uFill>
              </a:rPr>
              <a:t>AI Training</a:t>
            </a:r>
            <a:endParaRPr sz="2400" dirty="0">
              <a:solidFill>
                <a:srgbClr val="53585F"/>
              </a:solidFill>
              <a:uFill>
                <a:solidFill>
                  <a:srgbClr val="F5F5F5"/>
                </a:solidFill>
              </a:uFill>
            </a:endParaRPr>
          </a:p>
        </p:txBody>
      </p:sp>
      <p:sp>
        <p:nvSpPr>
          <p:cNvPr id="3" name="线条"/>
          <p:cNvSpPr/>
          <p:nvPr/>
        </p:nvSpPr>
        <p:spPr>
          <a:xfrm>
            <a:off x="349183" y="5103436"/>
            <a:ext cx="289174" cy="0"/>
          </a:xfrm>
          <a:prstGeom prst="line">
            <a:avLst/>
          </a:prstGeom>
          <a:ln w="34290">
            <a:solidFill>
              <a:schemeClr val="accent1">
                <a:satOff val="-3351"/>
                <a:lumOff val="26614"/>
              </a:schemeClr>
            </a:solidFill>
            <a:miter lim="400000"/>
          </a:ln>
        </p:spPr>
        <p:txBody>
          <a:bodyPr lIns="19050" tIns="19050" rIns="19050" bIns="19050" anchor="ctr"/>
          <a:lstStyle/>
          <a:p>
            <a:pPr>
              <a:defRPr sz="3200"/>
            </a:pPr>
            <a:endParaRPr sz="1200"/>
          </a:p>
        </p:txBody>
      </p:sp>
      <p:sp>
        <p:nvSpPr>
          <p:cNvPr id="20" name="文本框 19"/>
          <p:cNvSpPr txBox="1"/>
          <p:nvPr/>
        </p:nvSpPr>
        <p:spPr>
          <a:xfrm>
            <a:off x="256411" y="5366107"/>
            <a:ext cx="6487755" cy="962636"/>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uFill>
                  <a:solidFill>
                    <a:srgbClr val="636362"/>
                  </a:solidFill>
                </a:uFill>
              </a:rPr>
              <a:t>The solution based on Fluid + </a:t>
            </a:r>
            <a:r>
              <a:rPr lang="en-GB" altLang="zh-CN" sz="1600" dirty="0" err="1">
                <a:uFill>
                  <a:solidFill>
                    <a:srgbClr val="636362"/>
                  </a:solidFill>
                </a:uFill>
              </a:rPr>
              <a:t>JuiceFS</a:t>
            </a:r>
            <a:r>
              <a:rPr lang="en-GB" altLang="zh-CN" sz="1600" dirty="0">
                <a:uFill>
                  <a:solidFill>
                    <a:srgbClr val="636362"/>
                  </a:solidFill>
                </a:uFill>
              </a:rPr>
              <a:t> + Dragonfly performs P2P distribution of the data set during the training process. Reduce the pressure on the origin site and improve loading speed.</a:t>
            </a:r>
            <a:endParaRPr lang="en-US" altLang="zh-CN" sz="1600" dirty="0">
              <a:uFill>
                <a:solidFill>
                  <a:srgbClr val="636362"/>
                </a:solidFill>
              </a:uFill>
            </a:endParaRPr>
          </a:p>
        </p:txBody>
      </p:sp>
      <p:pic>
        <p:nvPicPr>
          <p:cNvPr id="22" name="图片 21"/>
          <p:cNvPicPr>
            <a:picLocks noChangeAspect="1"/>
          </p:cNvPicPr>
          <p:nvPr/>
        </p:nvPicPr>
        <p:blipFill>
          <a:blip r:embed="rId1"/>
          <a:stretch>
            <a:fillRect/>
          </a:stretch>
        </p:blipFill>
        <p:spPr>
          <a:xfrm>
            <a:off x="2333336" y="1181641"/>
            <a:ext cx="4582108" cy="3205341"/>
          </a:xfrm>
          <a:prstGeom prst="rect">
            <a:avLst/>
          </a:prstGeom>
        </p:spPr>
      </p:pic>
      <p:pic>
        <p:nvPicPr>
          <p:cNvPr id="5" name="图片 4"/>
          <p:cNvPicPr>
            <a:picLocks noChangeAspect="1"/>
          </p:cNvPicPr>
          <p:nvPr/>
        </p:nvPicPr>
        <p:blipFill>
          <a:blip r:embed="rId2"/>
          <a:stretch>
            <a:fillRect/>
          </a:stretch>
        </p:blipFill>
        <p:spPr>
          <a:xfrm>
            <a:off x="7363838" y="1074637"/>
            <a:ext cx="4377198" cy="55617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433199" y="2522747"/>
            <a:ext cx="3536917" cy="369332"/>
          </a:xfrm>
          <a:prstGeom prst="rect">
            <a:avLst/>
          </a:prstGeom>
        </p:spPr>
        <p:txBody>
          <a:bodyPr wrap="square" lIns="0" tIns="0" rIns="0" bIns="0">
            <a:spAutoFit/>
          </a:bodyPr>
          <a:lstStyle/>
          <a:p>
            <a:pPr defTabSz="342900">
              <a:buClr>
                <a:srgbClr val="636362"/>
              </a:buClr>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447313" y="2991642"/>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7455" y="1782652"/>
            <a:ext cx="6635631" cy="4222674"/>
          </a:xfrm>
          <a:prstGeom prst="rect">
            <a:avLst/>
          </a:prstGeom>
        </p:spPr>
      </p:pic>
      <p:sp>
        <p:nvSpPr>
          <p:cNvPr id="9" name="普惠体常规体26pt，正文内容正文内容正文内容正文内容正文内容正文内容正文内容正文内容正文内容正文内容正文内容正文内容。…"/>
          <p:cNvSpPr txBox="1"/>
          <p:nvPr/>
        </p:nvSpPr>
        <p:spPr>
          <a:xfrm>
            <a:off x="433199" y="3212957"/>
            <a:ext cx="4046334" cy="2116285"/>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P2P distribution: Use P2P technology to utilize the idle bandwidth of nodes, reduce the pressure on the origin site, and reduce network latency.</a:t>
            </a:r>
            <a:endParaRPr lang="en-US" altLang="zh-CN" sz="1600" dirty="0">
              <a:effectLst/>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effectLst/>
              </a:rPr>
              <a:t>Integration with community inference frameworks is non-intrusive using Dragonfly.</a:t>
            </a:r>
            <a:endParaRPr lang="zh-CN" altLang="en-US" sz="1600" dirty="0">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2533021"/>
            <a:ext cx="4037100"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375394" y="3001916"/>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3863" y="1964021"/>
            <a:ext cx="7066857" cy="3964163"/>
          </a:xfrm>
          <a:prstGeom prst="rect">
            <a:avLst/>
          </a:prstGeom>
        </p:spPr>
      </p:pic>
      <p:sp>
        <p:nvSpPr>
          <p:cNvPr id="8" name="普惠体常规体26pt，正文内容正文内容正文内容正文内容正文内容正文内容正文内容正文内容正文内容正文内容正文内容正文内容。…"/>
          <p:cNvSpPr txBox="1"/>
          <p:nvPr/>
        </p:nvSpPr>
        <p:spPr>
          <a:xfrm>
            <a:off x="361280" y="3326258"/>
            <a:ext cx="3786796" cy="3066802"/>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Model file system: Use P2P technology to utilize the idle bandwidth of nodes, reduce pressure on the origin site, and reduce network latency.</a:t>
            </a:r>
            <a:endPar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Deduplication &amp; compression reduces model size and saves model loading traffic.</a:t>
            </a:r>
            <a:endPar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On-demand loading capability, only loads part of the model data required for inference.</a:t>
            </a:r>
            <a:endParaRPr lang="zh-CN" altLang="en-US"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1586050"/>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endParaRPr sz="2400" dirty="0">
              <a:solidFill>
                <a:srgbClr val="53585F"/>
              </a:solidFill>
              <a:uFill>
                <a:solidFill>
                  <a:srgbClr val="F5F5F5"/>
                </a:solidFill>
              </a:uFill>
            </a:endParaRPr>
          </a:p>
        </p:txBody>
      </p:sp>
      <p:sp>
        <p:nvSpPr>
          <p:cNvPr id="3" name="线条"/>
          <p:cNvSpPr/>
          <p:nvPr/>
        </p:nvSpPr>
        <p:spPr>
          <a:xfrm>
            <a:off x="375394" y="2054945"/>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4137" y="1903964"/>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361280" y="2379287"/>
            <a:ext cx="3707286" cy="4017318"/>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Model mirroring: Use P2P technology to utilize the idle bandwidth of nodes, reduce pressure on the origin site, and reduce network latency.</a:t>
            </a:r>
            <a:endPar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Deduplication &amp; compression reduces model size and saves model loading traffic.</a:t>
            </a:r>
            <a:endPar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On-demand loading capability, only loads part of the model data required for inference.</a:t>
            </a:r>
            <a:endPar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rPr>
              <a:t>The image construction speed is better than other image compression formats.</a:t>
            </a:r>
            <a:endParaRPr lang="zh-CN" altLang="en-US" sz="1600" dirty="0">
              <a:solidFill>
                <a:schemeClr val="tx1">
                  <a:lumMod val="75000"/>
                  <a:lumOff val="25000"/>
                </a:schemeClr>
              </a:solidFill>
              <a:effectLst/>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6169" y="2103069"/>
            <a:ext cx="10865296" cy="36710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21436" y="1063941"/>
            <a:ext cx="6166253" cy="5608502"/>
          </a:xfrm>
          <a:prstGeom prst="rect">
            <a:avLst/>
          </a:prstGeom>
        </p:spPr>
      </p:pic>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174" y="1757543"/>
            <a:ext cx="4686300" cy="4914900"/>
          </a:xfrm>
          <a:prstGeom prst="rect">
            <a:avLst/>
          </a:prstGeom>
        </p:spPr>
      </p:pic>
      <p:sp>
        <p:nvSpPr>
          <p:cNvPr id="8" name="此处为内容页标题 / 副标题"/>
          <p:cNvSpPr txBox="1"/>
          <p:nvPr/>
        </p:nvSpPr>
        <p:spPr>
          <a:xfrm>
            <a:off x="938454" y="1371211"/>
            <a:ext cx="4152760"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AI inference(</a:t>
            </a:r>
            <a:r>
              <a:rPr lang="en-US" altLang="zh-CN" sz="2400" dirty="0" err="1">
                <a:solidFill>
                  <a:srgbClr val="212121"/>
                </a:solidFill>
                <a:uFill>
                  <a:solidFill>
                    <a:srgbClr val="F5F5F5"/>
                  </a:solidFill>
                </a:uFill>
              </a:rPr>
              <a:t>TorchServe</a:t>
            </a:r>
            <a:r>
              <a:rPr lang="en-US" altLang="zh-CN" sz="2400" dirty="0">
                <a:solidFill>
                  <a:srgbClr val="212121"/>
                </a:solidFill>
                <a:uFill>
                  <a:solidFill>
                    <a:srgbClr val="F5F5F5"/>
                  </a:solidFill>
                </a:uFill>
              </a:rPr>
              <a:t>)</a:t>
            </a:r>
            <a:endParaRPr sz="2400" dirty="0">
              <a:solidFill>
                <a:srgbClr val="53585F"/>
              </a:solidFill>
              <a:uFill>
                <a:solidFill>
                  <a:srgbClr val="F5F5F5"/>
                </a:solidFill>
              </a:uFill>
            </a:endParaRPr>
          </a:p>
        </p:txBody>
      </p:sp>
      <p:sp>
        <p:nvSpPr>
          <p:cNvPr id="9" name="线条"/>
          <p:cNvSpPr/>
          <p:nvPr/>
        </p:nvSpPr>
        <p:spPr>
          <a:xfrm>
            <a:off x="938454" y="1772134"/>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1544589" y="2476626"/>
            <a:ext cx="2046562"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Framework</a:t>
            </a:r>
            <a:endParaRPr sz="2400" dirty="0">
              <a:solidFill>
                <a:srgbClr val="53585F"/>
              </a:solidFill>
              <a:uFill>
                <a:solidFill>
                  <a:srgbClr val="F5F5F5"/>
                </a:solidFill>
              </a:uFill>
            </a:endParaRPr>
          </a:p>
        </p:txBody>
      </p:sp>
      <p:sp>
        <p:nvSpPr>
          <p:cNvPr id="3" name="线条"/>
          <p:cNvSpPr/>
          <p:nvPr/>
        </p:nvSpPr>
        <p:spPr>
          <a:xfrm>
            <a:off x="1555772" y="2850274"/>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5" name="普惠体常规体26pt，正文内容正文内容正文内容正文内容正文内容正文内容正文内容正文内容正文内容正文内容正文内容正文内容。…"/>
          <p:cNvSpPr txBox="1"/>
          <p:nvPr/>
        </p:nvSpPr>
        <p:spPr>
          <a:xfrm>
            <a:off x="1555771" y="3026307"/>
            <a:ext cx="4070761" cy="2116285"/>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effectLst/>
              </a:rPr>
              <a:t>It can be downloaded directly through Dragonfly &amp; </a:t>
            </a:r>
            <a:r>
              <a:rPr lang="en-GB" altLang="zh-CN" sz="1600" dirty="0" err="1">
                <a:effectLst/>
              </a:rPr>
              <a:t>Nydus</a:t>
            </a:r>
            <a:r>
              <a:rPr lang="en-GB" altLang="zh-CN" sz="1600" dirty="0">
                <a:effectLst/>
              </a:rPr>
              <a:t> mirror acceleration standard solution.</a:t>
            </a:r>
            <a:endParaRPr lang="en-GB" altLang="zh-CN" sz="1600" dirty="0">
              <a:effectLst/>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effectLst/>
              </a:rPr>
              <a:t>If it is a model image scenario, part of the framework data is actually already in the model image, and you can directly accelerate the image distribution.</a:t>
            </a:r>
            <a:endParaRPr lang="en-US" altLang="zh-CN" sz="1600" dirty="0"/>
          </a:p>
        </p:txBody>
      </p:sp>
      <p:sp>
        <p:nvSpPr>
          <p:cNvPr id="7" name="此处为内容页标题 / 副标题"/>
          <p:cNvSpPr txBox="1"/>
          <p:nvPr/>
        </p:nvSpPr>
        <p:spPr>
          <a:xfrm>
            <a:off x="6744917" y="2517722"/>
            <a:ext cx="2046562"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GB" altLang="zh-CN" sz="2400" dirty="0">
                <a:solidFill>
                  <a:srgbClr val="212121"/>
                </a:solidFill>
                <a:uFill>
                  <a:solidFill>
                    <a:srgbClr val="F5F5F5"/>
                  </a:solidFill>
                </a:uFill>
              </a:rPr>
              <a:t>Other data</a:t>
            </a:r>
            <a:endParaRPr sz="2400" dirty="0">
              <a:solidFill>
                <a:srgbClr val="53585F"/>
              </a:solidFill>
              <a:uFill>
                <a:solidFill>
                  <a:srgbClr val="F5F5F5"/>
                </a:solidFill>
              </a:uFill>
            </a:endParaRPr>
          </a:p>
        </p:txBody>
      </p:sp>
      <p:sp>
        <p:nvSpPr>
          <p:cNvPr id="8" name="线条"/>
          <p:cNvSpPr/>
          <p:nvPr/>
        </p:nvSpPr>
        <p:spPr>
          <a:xfrm>
            <a:off x="6744917" y="2907259"/>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9" name="普惠体常规体26pt，正文内容正文内容正文内容正文内容正文内容正文内容正文内容正文内容正文内容正文内容正文内容正文内容。…"/>
          <p:cNvSpPr txBox="1"/>
          <p:nvPr/>
        </p:nvSpPr>
        <p:spPr>
          <a:xfrm>
            <a:off x="6744916" y="3083292"/>
            <a:ext cx="3751337" cy="1229888"/>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t>It can be built into the image and directly accelerated image distribution.</a:t>
            </a:r>
            <a:endParaRPr lang="en-GB" altLang="zh-CN" sz="1600" dirty="0"/>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t>Files can also be accelerated and distributed directly through P2P.</a:t>
            </a:r>
            <a:endParaRPr lang="en-US" altLang="zh-CN"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5" name="图片 4" descr="upload_post_object_v2_114501569"/>
          <p:cNvPicPr>
            <a:picLocks noChangeAspect="1"/>
          </p:cNvPicPr>
          <p:nvPr/>
        </p:nvPicPr>
        <p:blipFill>
          <a:blip r:embed="rId1"/>
          <a:stretch>
            <a:fillRect/>
          </a:stretch>
        </p:blipFill>
        <p:spPr>
          <a:xfrm>
            <a:off x="-14781" y="1018302"/>
            <a:ext cx="8706122" cy="5824946"/>
          </a:xfrm>
          <a:prstGeom prst="rect">
            <a:avLst/>
          </a:prstGeom>
        </p:spPr>
      </p:pic>
      <p:pic>
        <p:nvPicPr>
          <p:cNvPr id="2" name="图片 1" descr="upload_post_object_v2_188414194"/>
          <p:cNvPicPr>
            <a:picLocks noChangeAspect="1"/>
          </p:cNvPicPr>
          <p:nvPr/>
        </p:nvPicPr>
        <p:blipFill>
          <a:blip r:embed="rId2"/>
          <a:stretch>
            <a:fillRect/>
          </a:stretch>
        </p:blipFill>
        <p:spPr>
          <a:xfrm>
            <a:off x="8691341" y="4522991"/>
            <a:ext cx="3500630" cy="2320257"/>
          </a:xfrm>
          <a:prstGeom prst="rect">
            <a:avLst/>
          </a:prstGeom>
        </p:spPr>
      </p:pic>
      <p:sp>
        <p:nvSpPr>
          <p:cNvPr id="6" name="文本框 5"/>
          <p:cNvSpPr txBox="1"/>
          <p:nvPr userDrawn="1"/>
        </p:nvSpPr>
        <p:spPr>
          <a:xfrm>
            <a:off x="8824372" y="1980218"/>
            <a:ext cx="3500630" cy="1198880"/>
          </a:xfrm>
          <a:prstGeom prst="rect">
            <a:avLst/>
          </a:prstGeom>
        </p:spPr>
        <p:txBody>
          <a:bodyPr wrap="square" rtlCol="0">
            <a:noAutofit/>
          </a:bodyPr>
          <a:lstStyle/>
          <a:p>
            <a:r>
              <a:rPr lang="en-US" altLang="zh-CN" sz="2400" b="1">
                <a:latin typeface="Alibaba PuHuiTi B" charset="0"/>
                <a:ea typeface="Alibaba PuHuiTi B" charset="0"/>
                <a:cs typeface="Alibaba PuHuiTi B" charset="0"/>
              </a:rPr>
              <a:t>Kuaishou AI model distribution practice sharing</a:t>
            </a:r>
            <a:endParaRPr lang="zh-CN" altLang="en-US" sz="2400" b="1">
              <a:latin typeface="Alibaba PuHuiTi B" charset="0"/>
              <a:ea typeface="Alibaba PuHuiTi B" charset="0"/>
              <a:cs typeface="Alibaba PuHuiTi B"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14" name="图片 13" descr="upload_post_object_v2_384437021"/>
          <p:cNvPicPr>
            <a:picLocks noChangeAspect="1"/>
          </p:cNvPicPr>
          <p:nvPr/>
        </p:nvPicPr>
        <p:blipFill>
          <a:blip r:embed="rId1"/>
          <a:stretch>
            <a:fillRect/>
          </a:stretch>
        </p:blipFill>
        <p:spPr>
          <a:xfrm>
            <a:off x="6676809" y="1077069"/>
            <a:ext cx="5458568" cy="5780874"/>
          </a:xfrm>
          <a:prstGeom prst="rect">
            <a:avLst/>
          </a:prstGeom>
        </p:spPr>
      </p:pic>
      <p:sp>
        <p:nvSpPr>
          <p:cNvPr id="15" name="文本框 14"/>
          <p:cNvSpPr txBox="1"/>
          <p:nvPr userDrawn="1"/>
        </p:nvSpPr>
        <p:spPr>
          <a:xfrm>
            <a:off x="456270" y="2623763"/>
            <a:ext cx="5734400" cy="3422711"/>
          </a:xfrm>
          <a:prstGeom prst="rect">
            <a:avLst/>
          </a:prstGeom>
        </p:spPr>
        <p:txBody>
          <a:bodyPr wrap="square" rtlCol="0">
            <a:noAutofit/>
          </a:bodyPr>
          <a:lstStyle/>
          <a:p>
            <a:pPr algn="just"/>
            <a:r>
              <a:rPr lang="en-US" sz="1600" b="1" u="none">
                <a:solidFill>
                  <a:srgbClr val="000000"/>
                </a:solidFill>
                <a:latin typeface="Alibaba PuHuiTi R" charset="0"/>
                <a:ea typeface="Alibaba PuHuiTi R" charset="0"/>
                <a:cs typeface="Alibaba PuHuiTi R" charset="0"/>
              </a:rPr>
              <a:t>Kuaishou</a:t>
            </a:r>
            <a:r>
              <a:rPr b="0" u="none"/>
              <a:t> </a:t>
            </a:r>
            <a:r>
              <a:rPr lang="en-US" sz="1600" b="1" u="none">
                <a:solidFill>
                  <a:srgbClr val="000000"/>
                </a:solidFill>
                <a:latin typeface="Alibaba PuHuiTi R" charset="0"/>
                <a:ea typeface="Alibaba PuHuiTi R" charset="0"/>
                <a:cs typeface="Alibaba PuHuiTi R" charset="0"/>
              </a:rPr>
              <a:t>AI Platform</a:t>
            </a:r>
            <a:r>
              <a:rPr lang="zh-CN" sz="1600" b="0" u="none">
                <a:solidFill>
                  <a:srgbClr val="000000"/>
                </a:solidFill>
                <a:latin typeface="Alibaba PuHuiTi R" charset="0"/>
                <a:ea typeface="Alibaba PuHuiTi R" charset="0"/>
                <a:cs typeface="Alibaba PuHuiTi R" charset="0"/>
              </a:rPr>
              <a:t>，</a:t>
            </a:r>
            <a:r>
              <a:rPr lang="en-US" sz="1600" b="0" u="none">
                <a:solidFill>
                  <a:srgbClr val="000000"/>
                </a:solidFill>
                <a:latin typeface="Alibaba PuHuiTi R" charset="0"/>
                <a:ea typeface="Alibaba PuHuiTi R" charset="0"/>
                <a:cs typeface="Alibaba PuHuiTi R" charset="0"/>
              </a:rPr>
              <a:t>As a unified machine learning platform </a:t>
            </a:r>
            <a:r>
              <a:rPr lang="en-US" altLang="zh-CN" sz="1600">
                <a:solidFill>
                  <a:srgbClr val="000000"/>
                </a:solidFill>
                <a:latin typeface="Alibaba PuHuiTi R" charset="0"/>
                <a:ea typeface="Alibaba PuHuiTi R" charset="0"/>
                <a:cs typeface="Alibaba PuHuiTi R" charset="0"/>
              </a:rPr>
              <a:t>in</a:t>
            </a:r>
            <a:r>
              <a:rPr lang="en-US" sz="1600" b="0" u="none">
                <a:solidFill>
                  <a:srgbClr val="000000"/>
                </a:solidFill>
                <a:latin typeface="Alibaba PuHuiTi R" charset="0"/>
                <a:ea typeface="Alibaba PuHuiTi R" charset="0"/>
                <a:cs typeface="Alibaba PuHuiTi R" charset="0"/>
              </a:rPr>
              <a:t> the company</a:t>
            </a:r>
            <a:r>
              <a:rPr lang="zh-CN" sz="1600" b="0" u="none">
                <a:solidFill>
                  <a:srgbClr val="000000"/>
                </a:solidFill>
                <a:latin typeface="Alibaba PuHuiTi R" charset="0"/>
                <a:ea typeface="Alibaba PuHuiTi R" charset="0"/>
                <a:cs typeface="Alibaba PuHuiTi R" charset="0"/>
              </a:rPr>
              <a:t>，</a:t>
            </a:r>
            <a:r>
              <a:rPr lang="en-US" sz="1600" b="0" u="none">
                <a:solidFill>
                  <a:srgbClr val="000000"/>
                </a:solidFill>
                <a:latin typeface="Alibaba PuHuiTi R" charset="0"/>
                <a:ea typeface="Alibaba PuHuiTi R" charset="0"/>
                <a:cs typeface="Alibaba PuHuiTi R" charset="0"/>
              </a:rPr>
              <a:t>using k8s as the basic </a:t>
            </a:r>
            <a:r>
              <a:rPr b="0" u="none"/>
              <a:t>infrastructure</a:t>
            </a:r>
            <a:r>
              <a:rPr lang="en-US" sz="1600" b="0" u="none">
                <a:solidFill>
                  <a:srgbClr val="000000"/>
                </a:solidFill>
                <a:latin typeface="Alibaba PuHuiTi R" charset="0"/>
                <a:ea typeface="Alibaba PuHuiTi R" charset="0"/>
                <a:cs typeface="Alibaba PuHuiTi R" charset="0"/>
              </a:rPr>
              <a:t>, it supports the company's  </a:t>
            </a:r>
            <a:r>
              <a:rPr lang="en-US" altLang="zh-CN" sz="1600" b="0" u="none">
                <a:solidFill>
                  <a:srgbClr val="000000"/>
                </a:solidFill>
                <a:latin typeface="Alibaba PuHuiTi R" charset="0"/>
                <a:ea typeface="Alibaba PuHuiTi R" charset="0"/>
                <a:cs typeface="Alibaba PuHuiTi R" charset="0"/>
              </a:rPr>
              <a:t>algorithm </a:t>
            </a:r>
            <a:r>
              <a:rPr lang="en-US" sz="1600" b="0" u="none">
                <a:solidFill>
                  <a:srgbClr val="000000"/>
                </a:solidFill>
                <a:latin typeface="Alibaba PuHuiTi R" charset="0"/>
                <a:ea typeface="Alibaba PuHuiTi R" charset="0"/>
                <a:cs typeface="Alibaba PuHuiTi R" charset="0"/>
              </a:rPr>
              <a:t>code development, model training, model launch, model market, online reasoning </a:t>
            </a:r>
            <a:r>
              <a:rPr lang="en-US" altLang="zh-CN" sz="1600" b="0" u="none">
                <a:solidFill>
                  <a:srgbClr val="000000"/>
                </a:solidFill>
                <a:latin typeface="Alibaba PuHuiTi R" charset="0"/>
                <a:ea typeface="Alibaba PuHuiTi R" charset="0"/>
                <a:cs typeface="Alibaba PuHuiTi R" charset="0"/>
              </a:rPr>
              <a:t>and so on.</a:t>
            </a:r>
            <a:endParaRPr lang="en-US" sz="1600" b="0" u="none">
              <a:solidFill>
                <a:srgbClr val="000000"/>
              </a:solidFill>
              <a:latin typeface="Alibaba PuHuiTi R" charset="0"/>
              <a:ea typeface="Alibaba PuHuiTi R" charset="0"/>
              <a:cs typeface="Alibaba PuHuiTi R" charset="0"/>
            </a:endParaRPr>
          </a:p>
          <a:p>
            <a:pPr algn="just"/>
            <a:endParaRPr lang="en-US" sz="1600" b="0" u="none">
              <a:solidFill>
                <a:srgbClr val="000000"/>
              </a:solidFill>
              <a:latin typeface="Alibaba PuHuiTi R" charset="0"/>
              <a:ea typeface="Alibaba PuHuiTi R" charset="0"/>
              <a:cs typeface="Alibaba PuHuiTi R" charset="0"/>
            </a:endParaRPr>
          </a:p>
          <a:p>
            <a:pPr algn="just"/>
            <a:r>
              <a:rPr lang="en-US" sz="1600" b="0" u="none">
                <a:solidFill>
                  <a:srgbClr val="000000"/>
                </a:solidFill>
                <a:latin typeface="Alibaba PuHuiTi R" charset="0"/>
                <a:ea typeface="Alibaba PuHuiTi R" charset="0"/>
                <a:cs typeface="Alibaba PuHuiTi R" charset="0"/>
              </a:rPr>
              <a:t>The main responsibility of the entire platform system is to receive AI training tasks from various scenarios upwards</a:t>
            </a:r>
            <a:r>
              <a:rPr lang="en-US" altLang="zh-CN" sz="1600" b="0" u="none">
                <a:solidFill>
                  <a:srgbClr val="000000"/>
                </a:solidFill>
                <a:latin typeface="Alibaba PuHuiTi R" charset="0"/>
                <a:ea typeface="Alibaba PuHuiTi R" charset="0"/>
                <a:cs typeface="Alibaba PuHuiTi R" charset="0"/>
              </a:rPr>
              <a:t>,</a:t>
            </a:r>
            <a:r>
              <a:rPr lang="en-US" sz="1600" b="0" u="none">
                <a:solidFill>
                  <a:srgbClr val="000000"/>
                </a:solidFill>
                <a:latin typeface="Alibaba PuHuiTi R" charset="0"/>
                <a:ea typeface="Alibaba PuHuiTi R" charset="0"/>
                <a:cs typeface="Alibaba PuHuiTi R" charset="0"/>
              </a:rPr>
              <a:t> such as pipeline tasks, scheduled tasks, data processing, studio, automl, to shield low-level resource information downwards and conduct unified management of the life cycle of tasks.</a:t>
            </a:r>
            <a:endParaRPr lang="zh-CN" altLang="en-US" sz="1600">
              <a:latin typeface="Alibaba PuHuiTi R" charset="0"/>
              <a:ea typeface="Alibaba PuHuiTi R" charset="0"/>
              <a:cs typeface="Alibaba PuHuiTi R" charset="0"/>
            </a:endParaRPr>
          </a:p>
        </p:txBody>
      </p:sp>
      <p:sp>
        <p:nvSpPr>
          <p:cNvPr id="16" name="文本框 15"/>
          <p:cNvSpPr txBox="1"/>
          <p:nvPr userDrawn="1"/>
        </p:nvSpPr>
        <p:spPr>
          <a:xfrm>
            <a:off x="456315" y="1957778"/>
            <a:ext cx="5153386" cy="504164"/>
          </a:xfrm>
          <a:prstGeom prst="rect">
            <a:avLst/>
          </a:prstGeom>
        </p:spPr>
        <p:txBody>
          <a:bodyPr wrap="square" rtlCol="0">
            <a:noAutofit/>
          </a:bodyPr>
          <a:lstStyle/>
          <a:p>
            <a:pPr algn="just"/>
            <a:r>
              <a:rPr lang="en-US" sz="2400" b="1" u="none">
                <a:solidFill>
                  <a:srgbClr val="000000"/>
                </a:solidFill>
                <a:latin typeface="Calibri" charset="0"/>
                <a:ea typeface="等线" charset="0"/>
                <a:cs typeface="+mn-cs"/>
              </a:rPr>
              <a:t>Introductio</a:t>
            </a:r>
            <a:r>
              <a:rPr b="0" u="none"/>
              <a:t> </a:t>
            </a:r>
            <a:r>
              <a:rPr lang="en-US" sz="2400" b="1" u="none">
                <a:solidFill>
                  <a:srgbClr val="000000"/>
                </a:solidFill>
                <a:latin typeface="Calibri" charset="0"/>
                <a:ea typeface="等线" charset="0"/>
                <a:cs typeface="+mn-cs"/>
              </a:rPr>
              <a:t>to Kuaishou</a:t>
            </a:r>
            <a:r>
              <a:rPr b="0" u="none"/>
              <a:t> </a:t>
            </a:r>
            <a:r>
              <a:rPr lang="en-US" sz="2400" b="1" u="none">
                <a:solidFill>
                  <a:srgbClr val="000000"/>
                </a:solidFill>
                <a:latin typeface="Calibri" charset="0"/>
                <a:ea typeface="等线" charset="0"/>
                <a:cs typeface="+mn-cs"/>
              </a:rPr>
              <a:t>AI Platform</a:t>
            </a:r>
            <a:endParaRPr lang="en-US" altLang="en-US" sz="2400" b="1" u="none">
              <a:solidFill>
                <a:srgbClr val="000000"/>
              </a:solidFill>
              <a:latin typeface="Calibri" charset="0"/>
              <a:ea typeface="等线" charset="0"/>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5" name="文本框 14"/>
          <p:cNvSpPr txBox="1"/>
          <p:nvPr userDrawn="1"/>
        </p:nvSpPr>
        <p:spPr>
          <a:xfrm>
            <a:off x="228222" y="2245349"/>
            <a:ext cx="3898784" cy="4464339"/>
          </a:xfrm>
          <a:prstGeom prst="rect">
            <a:avLst/>
          </a:prstGeom>
        </p:spPr>
        <p:txBody>
          <a:bodyPr wrap="square" rtlCol="0">
            <a:noAutofit/>
          </a:bodyPr>
          <a:lstStyle/>
          <a:p>
            <a:pPr algn="just"/>
            <a:r>
              <a:rPr lang="en-US" altLang="zh-CN" sz="1600">
                <a:latin typeface="Alibaba PuHuiTi R" charset="0"/>
                <a:ea typeface="Alibaba PuHuiTi R" charset="0"/>
                <a:cs typeface="Alibaba PuHuiTi R" charset="0"/>
              </a:rPr>
              <a:t>Kuaishou Image Registry, as a unified image management platform within the company, supports the storage and management of all container images in the company. </a:t>
            </a:r>
            <a:endParaRPr lang="en-US" altLang="zh-CN" sz="1600">
              <a:latin typeface="Alibaba PuHuiTi R" charset="0"/>
              <a:ea typeface="Alibaba PuHuiTi R" charset="0"/>
              <a:cs typeface="Alibaba PuHuiTi R" charset="0"/>
            </a:endParaRPr>
          </a:p>
          <a:p>
            <a:pPr algn="just"/>
            <a:endParaRPr lang="en-US" altLang="zh-CN" sz="1600">
              <a:latin typeface="Alibaba PuHuiTi R" charset="0"/>
              <a:ea typeface="Alibaba PuHuiTi R" charset="0"/>
              <a:cs typeface="Alibaba PuHuiTi R" charset="0"/>
            </a:endParaRPr>
          </a:p>
          <a:p>
            <a:pPr algn="just"/>
            <a:r>
              <a:rPr lang="en-US" altLang="zh-CN" sz="1600">
                <a:latin typeface="Alibaba PuHuiTi R" charset="0"/>
                <a:ea typeface="Alibaba PuHuiTi R" charset="0"/>
                <a:cs typeface="Alibaba PuHuiTi R" charset="0"/>
              </a:rPr>
              <a:t>The crucial ability is implemented based on Harbor, and nginx caches are built domestically and overseas region to accelerate the pulling of corresponding regional images.</a:t>
            </a:r>
            <a:endParaRPr lang="en-US" altLang="zh-CN" sz="1600">
              <a:latin typeface="Alibaba PuHuiTi R" charset="0"/>
              <a:ea typeface="Alibaba PuHuiTi R" charset="0"/>
              <a:cs typeface="Alibaba PuHuiTi R" charset="0"/>
            </a:endParaRPr>
          </a:p>
          <a:p>
            <a:pPr algn="just"/>
            <a:endParaRPr lang="en-US" altLang="zh-CN" sz="1600">
              <a:latin typeface="Alibaba PuHuiTi R" charset="0"/>
              <a:ea typeface="Alibaba PuHuiTi R" charset="0"/>
              <a:cs typeface="Alibaba PuHuiTi R" charset="0"/>
            </a:endParaRPr>
          </a:p>
          <a:p>
            <a:pPr algn="just"/>
            <a:r>
              <a:rPr lang="en-US" altLang="zh-CN" sz="1600">
                <a:latin typeface="Alibaba PuHuiTi R" charset="0"/>
                <a:ea typeface="Alibaba PuHuiTi R" charset="0"/>
                <a:cs typeface="Alibaba PuHuiTi R" charset="0"/>
              </a:rPr>
              <a:t>At Kuaishou, the average image size is about 3.5G, among which the average size of AI</a:t>
            </a:r>
            <a:r>
              <a:rPr lang="zh-CN" altLang="en-US" sz="1600">
                <a:latin typeface="Alibaba PuHuiTi R" charset="0"/>
                <a:ea typeface="Alibaba PuHuiTi R" charset="0"/>
                <a:cs typeface="Alibaba PuHuiTi R" charset="0"/>
              </a:rPr>
              <a:t>-</a:t>
            </a:r>
            <a:r>
              <a:rPr lang="en-US" altLang="zh-CN" sz="1600">
                <a:latin typeface="Alibaba PuHuiTi R" charset="0"/>
                <a:ea typeface="Alibaba PuHuiTi R" charset="0"/>
                <a:cs typeface="Alibaba PuHuiTi R" charset="0"/>
              </a:rPr>
              <a:t>type images is as high as more than 30G. The images of more than 40G are also very common.</a:t>
            </a:r>
            <a:endParaRPr lang="zh-CN" altLang="en-US" sz="1600">
              <a:latin typeface="Alibaba PuHuiTi R" charset="0"/>
              <a:ea typeface="Alibaba PuHuiTi R" charset="0"/>
              <a:cs typeface="Alibaba PuHuiTi R" charset="0"/>
            </a:endParaRPr>
          </a:p>
        </p:txBody>
      </p:sp>
      <p:sp>
        <p:nvSpPr>
          <p:cNvPr id="16" name="文本框 15"/>
          <p:cNvSpPr txBox="1"/>
          <p:nvPr userDrawn="1"/>
        </p:nvSpPr>
        <p:spPr>
          <a:xfrm>
            <a:off x="228222" y="1211774"/>
            <a:ext cx="3804653" cy="1362663"/>
          </a:xfrm>
          <a:prstGeom prst="rect">
            <a:avLst/>
          </a:prstGeom>
        </p:spPr>
        <p:txBody>
          <a:bodyPr wrap="square" rtlCol="0">
            <a:noAutofit/>
          </a:bodyPr>
          <a:lstStyle/>
          <a:p>
            <a:pPr algn="just"/>
            <a:r>
              <a:rPr lang="en-US" altLang="zh-CN" sz="2400" b="1">
                <a:latin typeface="Calibri" charset="0"/>
                <a:ea typeface="Calibri" charset="0"/>
                <a:cs typeface="Calibri" charset="0"/>
              </a:rPr>
              <a:t>Introduction to Kuaishou Image Distribution</a:t>
            </a:r>
            <a:endParaRPr lang="zh-CN" altLang="en-US" sz="2400" b="1">
              <a:latin typeface="Calibri" charset="0"/>
              <a:ea typeface="Calibri" charset="0"/>
              <a:cs typeface="Calibri" charset="0"/>
            </a:endParaRPr>
          </a:p>
        </p:txBody>
      </p:sp>
      <p:pic>
        <p:nvPicPr>
          <p:cNvPr id="2" name="图片 1" descr="upload_post_object_v2_991237820"/>
          <p:cNvPicPr>
            <a:picLocks noChangeAspect="1"/>
          </p:cNvPicPr>
          <p:nvPr/>
        </p:nvPicPr>
        <p:blipFill>
          <a:blip r:embed="rId1"/>
          <a:stretch>
            <a:fillRect/>
          </a:stretch>
        </p:blipFill>
        <p:spPr>
          <a:xfrm>
            <a:off x="4156471" y="1519654"/>
            <a:ext cx="7961593" cy="5088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559903"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err="1">
                <a:solidFill>
                  <a:schemeClr val="bg1"/>
                </a:solidFill>
                <a:latin typeface="Clarity City" pitchFamily="2" charset="77"/>
                <a:cs typeface="Arial" panose="020B0604020202020204" pitchFamily="34" charset="0"/>
              </a:rPr>
              <a:t>Wenbo</a:t>
            </a:r>
            <a:r>
              <a:rPr lang="en-US" sz="3600" i="1" dirty="0">
                <a:solidFill>
                  <a:schemeClr val="bg1"/>
                </a:solidFill>
                <a:latin typeface="Clarity City" pitchFamily="2" charset="77"/>
                <a:cs typeface="Arial" panose="020B0604020202020204" pitchFamily="34" charset="0"/>
              </a:rPr>
              <a:t> Qi – Ant Group</a:t>
            </a:r>
            <a:endParaRPr lang="en-US" sz="3600" i="1" dirty="0">
              <a:solidFill>
                <a:schemeClr val="bg1"/>
              </a:solidFill>
              <a:latin typeface="Clarity City" pitchFamily="2" charset="77"/>
              <a:cs typeface="Arial" panose="020B0604020202020204" pitchFamily="34" charset="0"/>
            </a:endParaRPr>
          </a:p>
          <a:p>
            <a:r>
              <a:rPr lang="en-US" sz="3600" i="1" dirty="0" err="1">
                <a:solidFill>
                  <a:schemeClr val="bg1"/>
                </a:solidFill>
                <a:latin typeface="Clarity City" pitchFamily="2" charset="77"/>
                <a:cs typeface="Arial" panose="020B0604020202020204" pitchFamily="34" charset="0"/>
              </a:rPr>
              <a:t>Zekun</a:t>
            </a:r>
            <a:r>
              <a:rPr lang="en-US" sz="3600" i="1" dirty="0">
                <a:solidFill>
                  <a:schemeClr val="bg1"/>
                </a:solidFill>
                <a:latin typeface="Clarity City" pitchFamily="2" charset="77"/>
                <a:cs typeface="Arial" panose="020B0604020202020204" pitchFamily="34" charset="0"/>
              </a:rPr>
              <a:t> Liu - </a:t>
            </a:r>
            <a:r>
              <a:rPr lang="en-US" sz="3600" i="1" dirty="0" err="1">
                <a:solidFill>
                  <a:schemeClr val="bg1"/>
                </a:solidFill>
                <a:latin typeface="Clarity City" pitchFamily="2" charset="77"/>
                <a:cs typeface="Arial" panose="020B0604020202020204" pitchFamily="34" charset="0"/>
              </a:rPr>
              <a:t>Kuaishou</a:t>
            </a:r>
            <a:endParaRPr lang="en-US" sz="3600" i="1" dirty="0">
              <a:solidFill>
                <a:schemeClr val="bg1"/>
              </a:solidFill>
              <a:latin typeface="Clarity City" pitchFamily="2" charset="77"/>
              <a:cs typeface="Arial" panose="020B0604020202020204" pitchFamily="34" charset="0"/>
            </a:endParaRPr>
          </a:p>
        </p:txBody>
      </p:sp>
      <p:sp>
        <p:nvSpPr>
          <p:cNvPr id="5" name="Title 1"/>
          <p:cNvSpPr txBox="1"/>
          <p:nvPr/>
        </p:nvSpPr>
        <p:spPr>
          <a:xfrm>
            <a:off x="517750" y="1673157"/>
            <a:ext cx="12076327" cy="2197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latin typeface="Clarity City" pitchFamily="2" charset="77"/>
                <a:cs typeface="Arial" panose="020B0604020202020204" pitchFamily="34" charset="0"/>
              </a:rPr>
              <a:t>Dragonfly: Intro, Updates and AI model distribution in the </a:t>
            </a:r>
            <a:r>
              <a:rPr lang="en-US" sz="4800" b="1" dirty="0" err="1">
                <a:solidFill>
                  <a:schemeClr val="bg1"/>
                </a:solidFill>
                <a:latin typeface="Clarity City" pitchFamily="2" charset="77"/>
                <a:cs typeface="Arial" panose="020B0604020202020204" pitchFamily="34" charset="0"/>
              </a:rPr>
              <a:t>Kuaishou</a:t>
            </a:r>
            <a:endParaRPr lang="en-US" sz="4800" b="1" dirty="0">
              <a:solidFill>
                <a:schemeClr val="bg1"/>
              </a:solidFill>
              <a:latin typeface="Clarity City" pitchFamily="2" charset="77"/>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456315" y="1430546"/>
            <a:ext cx="7820052"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Kuaishou AI model image distribution pain points</a:t>
            </a:r>
            <a:endParaRPr lang="zh-CN" altLang="en-US" sz="2400" b="1">
              <a:latin typeface="Alibaba PuHuiTi B" charset="0"/>
              <a:ea typeface="Alibaba PuHuiTi B" charset="0"/>
              <a:cs typeface="Alibaba PuHuiTi B" charset="0"/>
            </a:endParaRPr>
          </a:p>
        </p:txBody>
      </p:sp>
      <p:pic>
        <p:nvPicPr>
          <p:cNvPr id="2" name="图片 1" descr="upload_post_object_v2_661864298"/>
          <p:cNvPicPr>
            <a:picLocks noChangeAspect="1"/>
          </p:cNvPicPr>
          <p:nvPr/>
        </p:nvPicPr>
        <p:blipFill>
          <a:blip r:embed="rId1"/>
          <a:stretch>
            <a:fillRect/>
          </a:stretch>
        </p:blipFill>
        <p:spPr>
          <a:xfrm>
            <a:off x="6974533" y="4339257"/>
            <a:ext cx="5143670" cy="2405497"/>
          </a:xfrm>
          <a:prstGeom prst="rect">
            <a:avLst/>
          </a:prstGeom>
        </p:spPr>
      </p:pic>
      <p:sp>
        <p:nvSpPr>
          <p:cNvPr id="5" name="文本框 4"/>
          <p:cNvSpPr txBox="1"/>
          <p:nvPr userDrawn="1"/>
        </p:nvSpPr>
        <p:spPr>
          <a:xfrm>
            <a:off x="399635" y="2195720"/>
            <a:ext cx="11373905" cy="2438775"/>
          </a:xfrm>
          <a:prstGeom prst="rect">
            <a:avLst/>
          </a:prstGeom>
        </p:spPr>
        <p:txBody>
          <a:bodyPr wrap="square" rtlCol="0">
            <a:noAutofit/>
          </a:bodyPr>
          <a:lstStyle/>
          <a:p>
            <a:pPr marL="342900" indent="-342900">
              <a:buAutoNum type="circleNumDbPlain"/>
            </a:pPr>
            <a:r>
              <a:rPr lang="en-US" altLang="zh-CN" sz="2400" b="1">
                <a:solidFill>
                  <a:srgbClr val="000000"/>
                </a:solidFill>
                <a:latin typeface="Times New Roman" panose="02020603050405020304" charset="0"/>
                <a:ea typeface="Times New Roman" panose="02020603050405020304" charset="0"/>
                <a:cs typeface="Times New Roman" panose="02020603050405020304" charset="0"/>
              </a:rPr>
              <a:t>The AI image is large</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lang="en-US" altLang="zh-CN" sz="1800" b="1" u="none">
                <a:solidFill>
                  <a:srgbClr val="000000"/>
                </a:solidFill>
                <a:latin typeface="Times New Roman" panose="02020603050405020304" charset="0"/>
                <a:ea typeface="Times New Roman" panose="02020603050405020304" charset="0"/>
                <a:cs typeface="Times New Roman" panose="02020603050405020304" charset="0"/>
              </a:rPr>
              <a:t>average 30G or more</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altLang="zh-CN" sz="1600" u="none">
                <a:solidFill>
                  <a:srgbClr val="000000"/>
                </a:solidFill>
                <a:latin typeface="Alibaba PuHuiTi R" charset="0"/>
                <a:ea typeface="Alibaba PuHuiTi R" charset="0"/>
                <a:cs typeface="Alibaba PuHuiTi R" charset="0"/>
              </a:rPr>
              <a:t>The image pulling phase during instance startup is very time</a:t>
            </a:r>
            <a:r>
              <a:rPr lang="zh-CN" altLang="en-US" sz="1600" u="none">
                <a:solidFill>
                  <a:srgbClr val="000000"/>
                </a:solidFill>
                <a:latin typeface="Alibaba PuHuiTi R" charset="0"/>
                <a:ea typeface="Alibaba PuHuiTi R" charset="0"/>
                <a:cs typeface="Alibaba PuHuiTi R" charset="0"/>
              </a:rPr>
              <a:t>-</a:t>
            </a:r>
            <a:r>
              <a:rPr lang="en-US" altLang="zh-CN" sz="1600" u="none">
                <a:solidFill>
                  <a:srgbClr val="000000"/>
                </a:solidFill>
                <a:latin typeface="Alibaba PuHuiTi R" charset="0"/>
                <a:ea typeface="Alibaba PuHuiTi R" charset="0"/>
                <a:cs typeface="Alibaba PuHuiTi R" charset="0"/>
              </a:rPr>
              <a:t>consuming</a:t>
            </a:r>
            <a:r>
              <a:rPr lang="en-US" sz="1600" u="none">
                <a:solidFill>
                  <a:srgbClr val="000000"/>
                </a:solidFill>
                <a:latin typeface="Alibaba PuHuiTi R" charset="0"/>
                <a:ea typeface="Alibaba PuHuiTi R" charset="0"/>
                <a:cs typeface="Alibaba PuHuiTi R" charset="0"/>
              </a:rPr>
              <a:t>( &gt;</a:t>
            </a:r>
            <a:r>
              <a:rPr lang="en-US" altLang="zh-CN" sz="1600" u="none">
                <a:solidFill>
                  <a:srgbClr val="000000"/>
                </a:solidFill>
                <a:latin typeface="Alibaba PuHuiTi R" charset="0"/>
                <a:ea typeface="Alibaba PuHuiTi R" charset="0"/>
                <a:cs typeface="Alibaba PuHuiTi R" charset="0"/>
              </a:rPr>
              <a:t>10</a:t>
            </a:r>
            <a:r>
              <a:rPr lang="en-US" sz="1600" u="none">
                <a:solidFill>
                  <a:srgbClr val="000000"/>
                </a:solidFill>
                <a:latin typeface="Alibaba PuHuiTi R" charset="0"/>
                <a:ea typeface="Alibaba PuHuiTi R" charset="0"/>
                <a:cs typeface="Alibaba PuHuiTi R" charset="0"/>
              </a:rPr>
              <a:t>min )</a:t>
            </a:r>
            <a:endParaRPr lang="en-US" sz="1600" u="none">
              <a:solidFill>
                <a:srgbClr val="000000"/>
              </a:solidFill>
              <a:latin typeface="Alibaba PuHuiTi R" charset="0"/>
              <a:ea typeface="Alibaba PuHuiTi R" charset="0"/>
              <a:cs typeface="Alibaba PuHuiTi R" charset="0"/>
            </a:endParaRPr>
          </a:p>
          <a:p>
            <a:pPr marL="342900" indent="-342900">
              <a:buAutoNum type="circleNumDbPlain"/>
            </a:pPr>
            <a:endParaRPr lang="en-US" sz="1600" b="1" u="none">
              <a:solidFill>
                <a:srgbClr val="000000"/>
              </a:solidFill>
              <a:latin typeface="Times New Roman" panose="02020603050405020304" charset="0"/>
              <a:ea typeface="Times New Roman" panose="02020603050405020304" charset="0"/>
              <a:cs typeface="Times New Roman" panose="02020603050405020304" charset="0"/>
            </a:endParaRPr>
          </a:p>
          <a:p>
            <a:pPr marL="342900" indent="-342900">
              <a:buAutoNum type="circleNumDbPlain"/>
            </a:pPr>
            <a:r>
              <a:rPr lang="en-US" altLang="zh-CN" sz="2400" b="1" u="none">
                <a:solidFill>
                  <a:srgbClr val="000000"/>
                </a:solidFill>
                <a:latin typeface="Times New Roman" panose="02020603050405020304" charset="0"/>
                <a:ea typeface="Times New Roman" panose="02020603050405020304" charset="0"/>
                <a:cs typeface="Times New Roman" panose="02020603050405020304" charset="0"/>
              </a:rPr>
              <a:t>Training tasks are started centrally</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lang="en-US" altLang="zh-CN" sz="1800" b="1" u="none">
                <a:solidFill>
                  <a:srgbClr val="000000"/>
                </a:solidFill>
                <a:latin typeface="Times New Roman" panose="02020603050405020304" charset="0"/>
                <a:ea typeface="Times New Roman" panose="02020603050405020304" charset="0"/>
                <a:cs typeface="Times New Roman" panose="02020603050405020304" charset="0"/>
              </a:rPr>
              <a:t>concurrency 100~1000</a:t>
            </a:r>
            <a:r>
              <a:rPr lang="zh-CN" alt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lang="en-US" sz="18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b="0" u="none">
                <a:solidFill>
                  <a:srgbClr val="000000"/>
                </a:solidFill>
              </a:rPr>
              <a:t> </a:t>
            </a:r>
            <a:r>
              <a:rPr lang="en-US" altLang="zh-CN" sz="1600" u="none">
                <a:solidFill>
                  <a:srgbClr val="000000"/>
                </a:solidFill>
                <a:latin typeface="Alibaba PuHuiTi R" charset="0"/>
                <a:ea typeface="Alibaba PuHuiTi R" charset="0"/>
                <a:cs typeface="Alibaba PuHuiTi R" charset="0"/>
              </a:rPr>
              <a:t>Harbor </a:t>
            </a:r>
            <a:r>
              <a:rPr lang="en-US" altLang="zh-CN" sz="1600">
                <a:solidFill>
                  <a:srgbClr val="000000"/>
                </a:solidFill>
                <a:latin typeface="Alibaba PuHuiTi R" charset="0"/>
                <a:ea typeface="Alibaba PuHuiTi R" charset="0"/>
                <a:cs typeface="Alibaba PuHuiTi R" charset="0"/>
              </a:rPr>
              <a:t>network</a:t>
            </a:r>
            <a:r>
              <a:rPr lang="en-US" altLang="zh-CN" sz="1600" u="none">
                <a:solidFill>
                  <a:srgbClr val="000000"/>
                </a:solidFill>
                <a:latin typeface="Alibaba PuHuiTi R" charset="0"/>
                <a:ea typeface="Alibaba PuHuiTi R" charset="0"/>
                <a:cs typeface="Alibaba PuHuiTi R" charset="0"/>
              </a:rPr>
              <a:t> traffic bandwidth is full</a:t>
            </a:r>
            <a:endParaRPr lang="zh-CN" sz="1600" u="none">
              <a:solidFill>
                <a:srgbClr val="000000"/>
              </a:solidFill>
              <a:latin typeface="Alibaba PuHuiTi R" charset="0"/>
              <a:ea typeface="Alibaba PuHuiTi R" charset="0"/>
              <a:cs typeface="Alibaba PuHuiTi R" charset="0"/>
            </a:endParaRPr>
          </a:p>
          <a:p>
            <a:pPr marL="342900" indent="-342900">
              <a:buAutoNum type="circleNumDbPlain"/>
            </a:pPr>
            <a:endParaRPr lang="zh-CN" sz="1600" b="1" u="none">
              <a:solidFill>
                <a:srgbClr val="000000"/>
              </a:solidFill>
              <a:latin typeface="Times New Roman" panose="02020603050405020304" charset="0"/>
              <a:ea typeface="Times New Roman" panose="02020603050405020304" charset="0"/>
              <a:cs typeface="Times New Roman" panose="02020603050405020304" charset="0"/>
            </a:endParaRPr>
          </a:p>
          <a:p>
            <a:pPr marL="342900" indent="-342900">
              <a:buAutoNum type="circleNumDbPlain"/>
            </a:pPr>
            <a:r>
              <a:rPr lang="en-US" altLang="zh-CN" sz="2400" b="1" u="none">
                <a:solidFill>
                  <a:srgbClr val="000000"/>
                </a:solidFill>
                <a:latin typeface="Times New Roman" panose="02020603050405020304" charset="0"/>
                <a:ea typeface="Times New Roman" panose="02020603050405020304" charset="0"/>
                <a:cs typeface="Times New Roman" panose="02020603050405020304" charset="0"/>
              </a:rPr>
              <a:t>Single node instantaneous/continuous high IO</a:t>
            </a:r>
            <a:r>
              <a:rPr b="0" u="none">
                <a:solidFill>
                  <a:srgbClr val="000000"/>
                </a:solidFill>
              </a:rPr>
              <a:t> </a:t>
            </a:r>
            <a:r>
              <a:rPr lang="en-US" sz="1600" b="1" u="none">
                <a:solidFill>
                  <a:srgbClr val="000000"/>
                </a:solidFill>
                <a:latin typeface="Times New Roman" panose="02020603050405020304" charset="0"/>
                <a:ea typeface="Times New Roman" panose="02020603050405020304" charset="0"/>
                <a:cs typeface="Times New Roman" panose="02020603050405020304" charset="0"/>
              </a:rPr>
              <a:t>——</a:t>
            </a:r>
            <a:r>
              <a:rPr u="none">
                <a:solidFill>
                  <a:srgbClr val="000000"/>
                </a:solidFill>
                <a:latin typeface="Alibaba PuHuiTi R" charset="0"/>
                <a:ea typeface="Alibaba PuHuiTi R" charset="0"/>
                <a:cs typeface="Alibaba PuHuiTi R" charset="0"/>
              </a:rPr>
              <a:t> </a:t>
            </a:r>
            <a:r>
              <a:rPr lang="en-US" altLang="zh-CN" sz="1600">
                <a:solidFill>
                  <a:srgbClr val="000000"/>
                </a:solidFill>
                <a:latin typeface="Alibaba PuHuiTi R" charset="0"/>
                <a:ea typeface="Alibaba PuHuiTi R" charset="0"/>
                <a:cs typeface="Alibaba PuHuiTi R" charset="0"/>
              </a:rPr>
              <a:t>Impact and interference on the stability of other businesses</a:t>
            </a:r>
            <a:endParaRPr lang="en-US" altLang="en-US" sz="3200" u="none">
              <a:solidFill>
                <a:srgbClr val="000000"/>
              </a:solidFill>
              <a:latin typeface="Alibaba PuHuiTi R" charset="0"/>
              <a:ea typeface="Alibaba PuHuiTi R" charset="0"/>
              <a:cs typeface="Alibaba PuHuiTi R"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470485" y="1657656"/>
            <a:ext cx="9251884" cy="461010"/>
          </a:xfrm>
          <a:prstGeom prst="rect">
            <a:avLst/>
          </a:prstGeom>
        </p:spPr>
        <p:txBody>
          <a:bodyPr wrap="square" rtlCol="0">
            <a:noAutofit/>
          </a:bodyPr>
          <a:lstStyle/>
          <a:p>
            <a:pPr algn="just"/>
            <a:r>
              <a:rPr lang="en-US" altLang="zh-CN" sz="2400" b="1" u="none">
                <a:latin typeface="Alibaba PuHuiTi B" charset="0"/>
                <a:ea typeface="Alibaba PuHuiTi B" charset="0"/>
                <a:cs typeface="Alibaba PuHuiTi B" charset="0"/>
              </a:rPr>
              <a:t>Kuaishou AI model image distribution optimization process</a:t>
            </a:r>
            <a:endParaRPr lang="zh-CN" altLang="en-US" sz="2400" b="1">
              <a:latin typeface="Alibaba PuHuiTi B" charset="0"/>
              <a:ea typeface="Alibaba PuHuiTi B" charset="0"/>
              <a:cs typeface="Alibaba PuHuiTi B" charset="0"/>
            </a:endParaRPr>
          </a:p>
        </p:txBody>
      </p:sp>
      <p:pic>
        <p:nvPicPr>
          <p:cNvPr id="2" name="图片 1" descr="upload_post_object_v2_662968739"/>
          <p:cNvPicPr>
            <a:picLocks noChangeAspect="1"/>
          </p:cNvPicPr>
          <p:nvPr/>
        </p:nvPicPr>
        <p:blipFill>
          <a:blip r:embed="rId1"/>
          <a:stretch>
            <a:fillRect/>
          </a:stretch>
        </p:blipFill>
        <p:spPr>
          <a:xfrm>
            <a:off x="361332" y="2759544"/>
            <a:ext cx="11271108" cy="35892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368689" y="1365043"/>
            <a:ext cx="8999821"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Kuaishou AI model image distribution technology selection</a:t>
            </a:r>
            <a:endParaRPr lang="zh-CN" altLang="en-US" sz="2400" b="1">
              <a:latin typeface="Alibaba PuHuiTi B" charset="0"/>
              <a:ea typeface="Alibaba PuHuiTi B" charset="0"/>
              <a:cs typeface="Alibaba PuHuiTi B" charset="0"/>
            </a:endParaRPr>
          </a:p>
        </p:txBody>
      </p:sp>
      <p:pic>
        <p:nvPicPr>
          <p:cNvPr id="2" name="图片 1" descr="upload_post_object_v2_017222967"/>
          <p:cNvPicPr>
            <a:picLocks noChangeAspect="1"/>
          </p:cNvPicPr>
          <p:nvPr/>
        </p:nvPicPr>
        <p:blipFill>
          <a:blip r:embed="rId1"/>
          <a:stretch>
            <a:fillRect/>
          </a:stretch>
        </p:blipFill>
        <p:spPr>
          <a:xfrm>
            <a:off x="414287" y="2003427"/>
            <a:ext cx="11445239" cy="464840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210442"/>
            <a:ext cx="1121700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Kuaishou AI model image distribution technology selection</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294156" y="1990818"/>
            <a:ext cx="4245148" cy="368935"/>
          </a:xfrm>
          <a:prstGeom prst="rect">
            <a:avLst/>
          </a:prstGeom>
        </p:spPr>
        <p:txBody>
          <a:bodyPr wrap="square" lIns="0" tIns="0" rIns="0" bIns="0">
            <a:no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Why is Model Image</a:t>
            </a:r>
            <a:endParaRPr sz="2400" dirty="0">
              <a:solidFill>
                <a:srgbClr val="53585F"/>
              </a:solidFill>
              <a:uFill>
                <a:solidFill>
                  <a:srgbClr val="F5F5F5"/>
                </a:solidFill>
              </a:u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5855" y="2554336"/>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264584" y="2557083"/>
            <a:ext cx="4274721" cy="4156978"/>
          </a:xfrm>
          <a:prstGeom prst="rect">
            <a:avLst/>
          </a:prstGeom>
        </p:spPr>
        <p:txBody>
          <a:bodyPr wrap="square" lIns="0" tIns="0" rIns="0" bIns="0">
            <a:noAutofit/>
          </a:bodyPr>
          <a:lstStyle/>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dirty="0">
                <a:effectLst/>
              </a:rPr>
              <a:t>Low investment cost: </a:t>
            </a:r>
            <a:r>
              <a:rPr lang="en-US" altLang="zh-CN" sz="1600" dirty="0">
                <a:effectLst/>
              </a:rPr>
              <a:t>There is no need to invest additional manpower to be responsible for the development and maintenance of the model management system, and there is no need to invest additional resources to build the system. The container cloud already has image management and distribution capabilities, and AI models such as internal AI model market and model distribution can be completed at low cost. management needs.</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210442"/>
            <a:ext cx="1121700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Kuaishou AI model image distribution technology selection</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61252" y="2185403"/>
            <a:ext cx="3786797" cy="368935"/>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Why is Model Image</a:t>
            </a:r>
            <a:endParaRPr sz="2400" dirty="0">
              <a:solidFill>
                <a:srgbClr val="53585F"/>
              </a:solidFill>
              <a:uFill>
                <a:solidFill>
                  <a:srgbClr val="F5F5F5"/>
                </a:solidFill>
              </a:u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5855" y="2554336"/>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279365" y="2424052"/>
            <a:ext cx="4274721" cy="4156978"/>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dirty="0">
                <a:effectLst/>
              </a:rPr>
              <a:t>Convenient delivery:</a:t>
            </a:r>
            <a:r>
              <a:rPr lang="en-US" altLang="zh-CN" sz="1600" dirty="0">
                <a:effectLst/>
              </a:rPr>
              <a:t> The image warehouse is a company</a:t>
            </a:r>
            <a:r>
              <a:rPr lang="zh-CN" altLang="en-US" sz="1600" dirty="0">
                <a:effectLst/>
              </a:rPr>
              <a:t>-</a:t>
            </a:r>
            <a:r>
              <a:rPr lang="en-US" altLang="zh-CN" sz="1600" dirty="0">
                <a:effectLst/>
              </a:rPr>
              <a:t>level service that is released through image model products. It is very suitable for cross</a:t>
            </a:r>
            <a:r>
              <a:rPr lang="zh-CN" altLang="en-US" sz="1600" dirty="0">
                <a:effectLst/>
              </a:rPr>
              <a:t>-</a:t>
            </a:r>
            <a:r>
              <a:rPr lang="en-US" altLang="zh-CN" sz="1600" dirty="0">
                <a:effectLst/>
              </a:rPr>
              <a:t>team delivery and model sharing within the company, especially when the business has been containerized.</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210442"/>
            <a:ext cx="11217000"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Kuaishou AI model image distribution technology selection</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61252" y="2185403"/>
            <a:ext cx="3786797" cy="368935"/>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Why is Model Image</a:t>
            </a:r>
            <a:endParaRPr sz="2400" dirty="0">
              <a:solidFill>
                <a:srgbClr val="53585F"/>
              </a:solidFill>
              <a:uFill>
                <a:solidFill>
                  <a:srgbClr val="F5F5F5"/>
                </a:solidFill>
              </a:u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75855" y="2554336"/>
            <a:ext cx="7276583" cy="4085859"/>
          </a:xfrm>
          <a:prstGeom prst="rect">
            <a:avLst/>
          </a:prstGeom>
        </p:spPr>
      </p:pic>
      <p:sp>
        <p:nvSpPr>
          <p:cNvPr id="7" name="普惠体常规体26pt，正文内容正文内容正文内容正文内容正文内容正文内容正文内容正文内容正文内容正文内容正文内容正文内容。…"/>
          <p:cNvSpPr txBox="1"/>
          <p:nvPr/>
        </p:nvSpPr>
        <p:spPr>
          <a:xfrm>
            <a:off x="279365" y="2616207"/>
            <a:ext cx="4274721" cy="2338891"/>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b="1" dirty="0">
                <a:effectLst/>
              </a:rPr>
              <a:t>Data sharing: </a:t>
            </a:r>
            <a:r>
              <a:rPr lang="en-US" altLang="zh-CN" sz="1600" dirty="0">
                <a:effectLst/>
              </a:rPr>
              <a:t>Thanks to the reuse of container image layers and mechanisms such as deduplication and compression of image data chunk granularity, model loading traffic and back</a:t>
            </a:r>
            <a:r>
              <a:rPr lang="zh-CN" altLang="en-US" sz="1600" dirty="0">
                <a:effectLst/>
              </a:rPr>
              <a:t>-</a:t>
            </a:r>
            <a:r>
              <a:rPr lang="en-US" altLang="zh-CN" sz="1600" dirty="0">
                <a:effectLst/>
              </a:rPr>
              <a:t>end data storage pressure can be saved.</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106973"/>
            <a:ext cx="8881571"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rPr>
              <a:t>Dragonfly AI model image distribution practice</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36236" y="1695194"/>
            <a:ext cx="5915289" cy="738505"/>
          </a:xfrm>
          <a:prstGeom prst="rect">
            <a:avLst/>
          </a:prstGeom>
        </p:spPr>
        <p:txBody>
          <a:bodyPr wrap="square" lIns="0" tIns="0" rIns="0" bIns="0">
            <a:no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Control Plane's stability</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61252" y="2148463"/>
            <a:ext cx="4845039" cy="4541289"/>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Kuaishou Container Cloud has nearly hundreds of thousands of hosts, and there are many important service deploy activities every moment, such as e</a:t>
            </a:r>
            <a:r>
              <a:rPr lang="zh-CN" altLang="en-US" sz="1600" dirty="0">
                <a:effectLst/>
              </a:rPr>
              <a:t>-</a:t>
            </a:r>
            <a:r>
              <a:rPr lang="en-US" altLang="zh-CN" sz="1600" dirty="0">
                <a:effectLst/>
              </a:rPr>
              <a:t>commerce promotions, Simba live broadcast events, celebrity meetings, etc., all of which require rapid expansion, image distribution and access After Dragonfly, it can be said that the entire company's business deploy is bet on Dragonfly. Therefore, the stability requirements for the control plane are extremely important. For this, we must adopt a multi</a:t>
            </a:r>
            <a:r>
              <a:rPr lang="zh-CN" altLang="en-US" sz="1600" dirty="0">
                <a:effectLst/>
              </a:rPr>
              <a:t>-</a:t>
            </a:r>
            <a:r>
              <a:rPr lang="en-US" altLang="zh-CN" sz="1600" dirty="0">
                <a:effectLst/>
              </a:rPr>
              <a:t>AZ deployment architecture. AZs are equipped for each other. The control plane has automatic scheduling and automatic offloading mechanisms, and can quickly stop losses when exceptions occur.</a:t>
            </a:r>
            <a:endParaRPr lang="zh-CN" altLang="en-US" sz="1600" dirty="0">
              <a:effectLst/>
            </a:endParaRPr>
          </a:p>
        </p:txBody>
      </p:sp>
      <p:pic>
        <p:nvPicPr>
          <p:cNvPr id="8" name="图片 7" descr="upload_post_object_v2_639863729"/>
          <p:cNvPicPr>
            <a:picLocks noChangeAspect="1"/>
          </p:cNvPicPr>
          <p:nvPr/>
        </p:nvPicPr>
        <p:blipFill>
          <a:blip r:embed="rId1"/>
          <a:stretch>
            <a:fillRect/>
          </a:stretch>
        </p:blipFill>
        <p:spPr>
          <a:xfrm>
            <a:off x="5265356" y="3123923"/>
            <a:ext cx="6897081" cy="313567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106974"/>
            <a:ext cx="8925915"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sym typeface="+mn-ea"/>
              </a:rPr>
              <a:t>Dragonfly AI model image distribution practice</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02128" y="1701014"/>
            <a:ext cx="7068222" cy="731520"/>
          </a:xfrm>
          <a:prstGeom prst="rect">
            <a:avLst/>
          </a:prstGeom>
        </p:spPr>
        <p:txBody>
          <a:bodyPr wrap="square" lIns="0" tIns="0" rIns="0" bIns="0">
            <a:no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Node's  stability</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31690" y="2138099"/>
            <a:ext cx="11660699" cy="2248219"/>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In the specific practice of the stand</a:t>
            </a:r>
            <a:r>
              <a:rPr lang="zh-CN" altLang="en-US" sz="1600" dirty="0">
                <a:effectLst/>
              </a:rPr>
              <a:t>-</a:t>
            </a:r>
            <a:r>
              <a:rPr lang="en-US" altLang="zh-CN" sz="1600" dirty="0">
                <a:effectLst/>
              </a:rPr>
              <a:t>alone dimension, Kuaishou has passed in</a:t>
            </a:r>
            <a:r>
              <a:rPr lang="zh-CN" altLang="en-US" sz="1600" dirty="0">
                <a:effectLst/>
              </a:rPr>
              <a:t>-</a:t>
            </a:r>
            <a:r>
              <a:rPr lang="en-US" altLang="zh-CN" sz="1600" dirty="0">
                <a:effectLst/>
              </a:rPr>
              <a:t>depth evaluation tests and found that P2P image pulling is also a process that may consume heavy CPU and memory resources, and is very likely to cause stability interference to the stand</a:t>
            </a:r>
            <a:r>
              <a:rPr lang="zh-CN" altLang="en-US" sz="1600" dirty="0">
                <a:effectLst/>
              </a:rPr>
              <a:t>-</a:t>
            </a:r>
            <a:r>
              <a:rPr lang="en-US" altLang="zh-CN" sz="1600" dirty="0">
                <a:effectLst/>
              </a:rPr>
              <a:t>alone business. Therefore, it is highly recommended that dfdaemon and dfget are used in In the k8s cluster, daemonset resource containerization is deployed to isolate and limit CPU/memory resources to avoid affecting business operations.</a:t>
            </a:r>
            <a:endParaRPr lang="zh-CN" altLang="en-US" sz="1600" dirty="0">
              <a:effectLst/>
            </a:endParaRPr>
          </a:p>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At the same time, the container engine image pulling strategy is supplemented with a downgrade strategy to ensure that when the control or stand</a:t>
            </a:r>
            <a:r>
              <a:rPr lang="zh-CN" altLang="en-US" sz="1600" dirty="0">
                <a:effectLst/>
              </a:rPr>
              <a:t>-</a:t>
            </a:r>
            <a:r>
              <a:rPr lang="en-US" altLang="zh-CN" sz="1600" dirty="0">
                <a:effectLst/>
              </a:rPr>
              <a:t>alone Agent component is abnormal, the image pulling is quickly returned to the source and is foolproof.</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pic>
        <p:nvPicPr>
          <p:cNvPr id="5" name="图片 4" descr="upload_post_object_v2_652053874"/>
          <p:cNvPicPr>
            <a:picLocks noChangeAspect="1"/>
          </p:cNvPicPr>
          <p:nvPr/>
        </p:nvPicPr>
        <p:blipFill>
          <a:blip r:embed="rId1"/>
          <a:stretch>
            <a:fillRect/>
          </a:stretch>
        </p:blipFill>
        <p:spPr>
          <a:xfrm>
            <a:off x="694716" y="4296389"/>
            <a:ext cx="11497284" cy="25616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166098"/>
            <a:ext cx="8763322"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sym typeface="+mn-ea"/>
              </a:rPr>
              <a:t>Dragonfly AI model image distribution practice</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02128" y="1671452"/>
            <a:ext cx="7334283" cy="738505"/>
          </a:xfrm>
          <a:prstGeom prst="rect">
            <a:avLst/>
          </a:prstGeom>
        </p:spPr>
        <p:txBody>
          <a:bodyPr wrap="square" lIns="0" tIns="0" rIns="0" bIns="0">
            <a:no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Image build and business use</a:t>
            </a:r>
            <a:endParaRPr sz="2400" dirty="0">
              <a:solidFill>
                <a:srgbClr val="53585F"/>
              </a:solidFill>
              <a:uFill>
                <a:solidFill>
                  <a:srgbClr val="F5F5F5"/>
                </a:solidFill>
              </a:uFill>
            </a:endParaRPr>
          </a:p>
        </p:txBody>
      </p:sp>
      <p:sp>
        <p:nvSpPr>
          <p:cNvPr id="7" name="普惠体常规体26pt，正文内容正文内容正文内容正文内容正文内容正文内容正文内容正文内容正文内容正文内容正文内容正文内容。…"/>
          <p:cNvSpPr txBox="1"/>
          <p:nvPr/>
        </p:nvSpPr>
        <p:spPr>
          <a:xfrm>
            <a:off x="331690" y="2182443"/>
            <a:ext cx="11660699" cy="2159532"/>
          </a:xfrm>
          <a:prstGeom prst="rect">
            <a:avLst/>
          </a:prstGeom>
        </p:spPr>
        <p:txBody>
          <a:bodyPr wrap="square" lIns="0" tIns="0" rIns="0" bIns="0">
            <a:noAutofit/>
          </a:bodyPr>
          <a:lstStyle/>
          <a:p>
            <a:pPr indent="0" algn="just" defTabSz="342900">
              <a:lnSpc>
                <a:spcPct val="120000"/>
              </a:lnSpc>
              <a:spcBef>
                <a:spcPts val="450"/>
              </a:spcBef>
              <a:buClr>
                <a:srgbClr val="6C6C6C"/>
              </a:buClr>
              <a:buNone/>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Kuaishou Container Cloud is huge in scale. When introducing the Nydus mirroring solution, smooth switching and smooth transition must be considered. The problems we faced are:</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It is not possible to directly promote the full deployment of single</a:t>
            </a:r>
            <a:r>
              <a:rPr lang="zh-CN" altLang="en-US" sz="1600" dirty="0">
                <a:effectLst/>
              </a:rPr>
              <a:t>-</a:t>
            </a:r>
            <a:r>
              <a:rPr lang="en-US" altLang="zh-CN" sz="1600" dirty="0">
                <a:effectLst/>
              </a:rPr>
              <a:t>machine Nydus components.</a:t>
            </a:r>
            <a:endParaRPr lang="zh-CN" altLang="en-US" sz="1600" dirty="0">
              <a:effectLst/>
            </a:endParaRPr>
          </a:p>
          <a:p>
            <a:pPr marL="285750" indent="-285750" algn="just" defTabSz="342900">
              <a:lnSpc>
                <a:spcPct val="120000"/>
              </a:lnSpc>
              <a:spcBef>
                <a:spcPts val="450"/>
              </a:spcBef>
              <a:buClr>
                <a:srgbClr val="6C6C6C"/>
              </a:buClr>
              <a:buChar cha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effectLst/>
              </a:rPr>
              <a:t>There is no way to directly require businesses to use Nydus format images directly.</a:t>
            </a:r>
            <a:endParaRPr lang="zh-CN" altLang="en-US" sz="1600" dirty="0">
              <a:effectLst/>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endParaRPr lang="zh-CN" altLang="en-US" sz="1600" dirty="0">
              <a:effectLst/>
            </a:endParaRPr>
          </a:p>
        </p:txBody>
      </p:sp>
      <p:pic>
        <p:nvPicPr>
          <p:cNvPr id="2" name="图片 1" descr="upload_post_object_v2_983472675"/>
          <p:cNvPicPr>
            <a:picLocks noChangeAspect="1"/>
          </p:cNvPicPr>
          <p:nvPr/>
        </p:nvPicPr>
        <p:blipFill>
          <a:blip r:embed="rId1"/>
          <a:stretch>
            <a:fillRect/>
          </a:stretch>
        </p:blipFill>
        <p:spPr>
          <a:xfrm>
            <a:off x="4301875" y="3749177"/>
            <a:ext cx="7890095" cy="31088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sp>
        <p:nvSpPr>
          <p:cNvPr id="16" name="文本框 15"/>
          <p:cNvSpPr txBox="1"/>
          <p:nvPr userDrawn="1"/>
        </p:nvSpPr>
        <p:spPr>
          <a:xfrm>
            <a:off x="230990" y="1402597"/>
            <a:ext cx="9058946" cy="461010"/>
          </a:xfrm>
          <a:prstGeom prst="rect">
            <a:avLst/>
          </a:prstGeom>
        </p:spPr>
        <p:txBody>
          <a:bodyPr wrap="square" rtlCol="0">
            <a:noAutofit/>
          </a:bodyPr>
          <a:lstStyle/>
          <a:p>
            <a:pPr algn="just"/>
            <a:r>
              <a:rPr lang="en-US" altLang="zh-CN" sz="2400" b="1">
                <a:latin typeface="Alibaba PuHuiTi B" charset="0"/>
                <a:ea typeface="Alibaba PuHuiTi B" charset="0"/>
                <a:cs typeface="Alibaba PuHuiTi B" charset="0"/>
                <a:sym typeface="+mn-ea"/>
              </a:rPr>
              <a:t>Dragonfly AI model image distribution practice</a:t>
            </a:r>
            <a:endParaRPr lang="zh-CN" altLang="en-US" sz="2400" b="1">
              <a:latin typeface="Alibaba PuHuiTi B" charset="0"/>
              <a:ea typeface="Alibaba PuHuiTi B" charset="0"/>
              <a:cs typeface="Alibaba PuHuiTi B" charset="0"/>
            </a:endParaRPr>
          </a:p>
        </p:txBody>
      </p:sp>
      <p:sp>
        <p:nvSpPr>
          <p:cNvPr id="3" name="此处为内容页标题 / 副标题"/>
          <p:cNvSpPr txBox="1"/>
          <p:nvPr/>
        </p:nvSpPr>
        <p:spPr>
          <a:xfrm>
            <a:off x="336236" y="2286441"/>
            <a:ext cx="3786797" cy="368935"/>
          </a:xfrm>
          <a:prstGeom prst="rect">
            <a:avLst/>
          </a:prstGeom>
        </p:spPr>
        <p:txBody>
          <a:bodyPr wrap="square" lIns="0" tIns="0" rIns="0" bIns="0">
            <a:spAutoFit/>
          </a:bodyPr>
          <a:lstStyle/>
          <a:p>
            <a:pPr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Effect Summary</a:t>
            </a:r>
            <a:endParaRPr sz="2400" dirty="0">
              <a:solidFill>
                <a:srgbClr val="53585F"/>
              </a:solidFill>
              <a:uFill>
                <a:solidFill>
                  <a:srgbClr val="F5F5F5"/>
                </a:solidFill>
              </a:uFill>
            </a:endParaRPr>
          </a:p>
        </p:txBody>
      </p:sp>
      <p:graphicFrame>
        <p:nvGraphicFramePr>
          <p:cNvPr id="5" name="表格 4"/>
          <p:cNvGraphicFramePr/>
          <p:nvPr/>
        </p:nvGraphicFramePr>
        <p:xfrm>
          <a:off x="336235" y="3184590"/>
          <a:ext cx="10807700" cy="1790700"/>
        </p:xfrm>
        <a:graphic>
          <a:graphicData uri="http://schemas.openxmlformats.org/drawingml/2006/table">
            <a:tbl>
              <a:tblPr/>
              <a:tblGrid>
                <a:gridCol w="2641600"/>
                <a:gridCol w="2641600"/>
                <a:gridCol w="2641600"/>
                <a:gridCol w="2882900"/>
              </a:tblGrid>
              <a:tr h="1790700">
                <a:tc>
                  <a:txBody>
                    <a:bodyPr/>
                    <a:lstStyle/>
                    <a:p>
                      <a:pPr indent="0">
                        <a:buNone/>
                      </a:pPr>
                      <a:r>
                        <a:rPr lang="en-US" altLang="zh-CN" sz="1800" b="0">
                          <a:solidFill>
                            <a:srgbClr val="000000"/>
                          </a:solidFill>
                          <a:latin typeface="Arial" panose="020B0604020202020204" pitchFamily="34" charset="0"/>
                        </a:rPr>
                        <a:t>Harbor warehouse export network bandwidth pressure saves an average of 70%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altLang="zh-CN" sz="1800" b="0">
                          <a:solidFill>
                            <a:srgbClr val="000000"/>
                          </a:solidFill>
                          <a:latin typeface="Arial" panose="020B0604020202020204" pitchFamily="34" charset="0"/>
                          <a:ea typeface="宋体" charset="0"/>
                          <a:cs typeface="宋体" charset="0"/>
                        </a:rPr>
                        <a:t>Harbor warehouse export network bandwidth peak pressure saving 80%</a:t>
                      </a:r>
                      <a:endParaRPr lang="en-US" altLang="en-US" sz="1800" b="0">
                        <a:solidFill>
                          <a:srgbClr val="000000"/>
                        </a:solidFill>
                        <a:latin typeface="Arial" panose="020B0604020202020204" pitchFamily="34" charset="0"/>
                        <a:ea typeface="宋体"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altLang="zh-CN" sz="1800" b="0">
                          <a:solidFill>
                            <a:srgbClr val="000000"/>
                          </a:solidFill>
                          <a:latin typeface="Arial" panose="020B0604020202020204" pitchFamily="34" charset="0"/>
                        </a:rPr>
                        <a:t>Image pulling time is saved by 90%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c>
                  <a:txBody>
                    <a:bodyPr/>
                    <a:lstStyle/>
                    <a:p>
                      <a:pPr indent="0">
                        <a:buNone/>
                      </a:pPr>
                      <a:r>
                        <a:rPr lang="en-US" altLang="zh-CN" sz="1800" b="0">
                          <a:solidFill>
                            <a:srgbClr val="000000"/>
                          </a:solidFill>
                          <a:latin typeface="Arial" panose="020B0604020202020204" pitchFamily="34" charset="0"/>
                        </a:rPr>
                        <a:t>POD instance startup takes an average of 50%</a:t>
                      </a:r>
                      <a:endParaRPr lang="en-US" altLang="en-US" sz="1800" b="0">
                        <a:solidFill>
                          <a:srgbClr val="000000"/>
                        </a:solidFill>
                        <a:latin typeface="Arial" panose="020B0604020202020204" pitchFamily="34" charset="0"/>
                      </a:endParaRPr>
                    </a:p>
                  </a:txBody>
                  <a:tcPr marL="66675" marR="66675" marT="66675" marB="66675">
                    <a:lnL w="9525" cap="flat" cmpd="sng">
                      <a:solidFill>
                        <a:srgbClr val="D8D8D8"/>
                      </a:solidFill>
                      <a:prstDash val="solid"/>
                      <a:headEnd type="none" w="med" len="med"/>
                      <a:tailEnd type="none" w="med" len="med"/>
                    </a:lnL>
                    <a:lnR w="9525" cap="flat" cmpd="sng">
                      <a:solidFill>
                        <a:srgbClr val="D8D8D8"/>
                      </a:solidFill>
                      <a:prstDash val="solid"/>
                      <a:headEnd type="none" w="med" len="med"/>
                      <a:tailEnd type="none" w="med" len="med"/>
                    </a:lnR>
                    <a:lnT w="9525" cap="flat" cmpd="sng">
                      <a:solidFill>
                        <a:srgbClr val="D8D8D8"/>
                      </a:solidFill>
                      <a:prstDash val="solid"/>
                      <a:headEnd type="none" w="med" len="med"/>
                      <a:tailEnd type="none" w="med" len="med"/>
                    </a:lnT>
                    <a:lnB w="9525" cap="flat" cmpd="sng">
                      <a:solidFill>
                        <a:srgbClr val="D8D8D8"/>
                      </a:solidFill>
                      <a:prstDash val="solid"/>
                      <a:headEnd type="none" w="med" len="med"/>
                      <a:tailEnd type="none" w="med" len="med"/>
                    </a:lnB>
                    <a:lnTlToBr>
                      <a:noFill/>
                    </a:lnTlToBr>
                    <a:lnBlToTr>
                      <a:noFill/>
                    </a:lnBlToTr>
                    <a:noFill/>
                  </a:tcPr>
                </a:tc>
              </a:tr>
            </a:tbl>
          </a:graphicData>
        </a:graphic>
      </p:graphicFrame>
      <p:sp>
        <p:nvSpPr>
          <p:cNvPr id="2" name="文本框 1"/>
          <p:cNvSpPr txBox="1"/>
          <p:nvPr userDrawn="1"/>
        </p:nvSpPr>
        <p:spPr>
          <a:xfrm>
            <a:off x="361252" y="5379892"/>
            <a:ext cx="8574733" cy="922020"/>
          </a:xfrm>
          <a:prstGeom prst="rect">
            <a:avLst/>
          </a:prstGeom>
        </p:spPr>
        <p:txBody>
          <a:bodyPr wrap="square" rtlCol="0">
            <a:noAutofit/>
          </a:bodyPr>
          <a:lstStyle/>
          <a:p>
            <a:r>
              <a:rPr lang="en-US" altLang="zh-CN"/>
              <a:t>https://www.cncf.io/case</a:t>
            </a:r>
            <a:r>
              <a:rPr lang="zh-CN" altLang="en-US"/>
              <a:t>-</a:t>
            </a:r>
            <a:r>
              <a:rPr lang="en-US" altLang="zh-CN"/>
              <a:t>studies/kuaishou</a:t>
            </a:r>
            <a:r>
              <a:rPr lang="zh-CN" altLang="en-US"/>
              <a:t>-</a:t>
            </a:r>
            <a:r>
              <a:rPr lang="en-US" altLang="zh-CN"/>
              <a:t>technology/</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33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Introduction</a:t>
            </a:r>
            <a:endParaRPr lang="en-US" sz="4000" b="1" dirty="0">
              <a:solidFill>
                <a:schemeClr val="bg1"/>
              </a:solidFill>
              <a:latin typeface="Clarity City" pitchFamily="2" charset="77"/>
              <a:cs typeface="Arial" panose="020B0604020202020204" pitchFamily="34" charset="0"/>
            </a:endParaRPr>
          </a:p>
        </p:txBody>
      </p:sp>
      <p:pic>
        <p:nvPicPr>
          <p:cNvPr id="22" name="图片 21"/>
          <p:cNvPicPr>
            <a:picLocks noChangeAspect="1"/>
          </p:cNvPicPr>
          <p:nvPr/>
        </p:nvPicPr>
        <p:blipFill>
          <a:blip r:embed="rId1"/>
          <a:stretch>
            <a:fillRect/>
          </a:stretch>
        </p:blipFill>
        <p:spPr>
          <a:xfrm>
            <a:off x="435627" y="2993986"/>
            <a:ext cx="5303654" cy="1000282"/>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23" name="矩形 22"/>
          <p:cNvSpPr/>
          <p:nvPr/>
        </p:nvSpPr>
        <p:spPr>
          <a:xfrm>
            <a:off x="473215" y="2715465"/>
            <a:ext cx="5187722" cy="241092"/>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Container Registry</a:t>
            </a:r>
            <a:endParaRPr kumimoji="0" lang="zh-CN" altLang="en-US"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endParaRPr>
          </a:p>
        </p:txBody>
      </p:sp>
      <p:pic>
        <p:nvPicPr>
          <p:cNvPr id="25" name="图形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3932" y="1788312"/>
            <a:ext cx="2852158" cy="728473"/>
          </a:xfrm>
          <a:prstGeom prst="rect">
            <a:avLst/>
          </a:prstGeom>
        </p:spPr>
      </p:pic>
      <p:pic>
        <p:nvPicPr>
          <p:cNvPr id="26" name="图形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8684" y="5700806"/>
            <a:ext cx="1896421" cy="361223"/>
          </a:xfrm>
          <a:prstGeom prst="rect">
            <a:avLst/>
          </a:prstGeom>
        </p:spPr>
      </p:pic>
      <p:pic>
        <p:nvPicPr>
          <p:cNvPr id="27" name="图片 26"/>
          <p:cNvPicPr>
            <a:picLocks noChangeAspect="1"/>
          </p:cNvPicPr>
          <p:nvPr/>
        </p:nvPicPr>
        <p:blipFill>
          <a:blip r:embed="rId6"/>
          <a:stretch>
            <a:fillRect/>
          </a:stretch>
        </p:blipFill>
        <p:spPr>
          <a:xfrm>
            <a:off x="2716938" y="5726765"/>
            <a:ext cx="370270" cy="370270"/>
          </a:xfrm>
          <a:prstGeom prst="rect">
            <a:avLst/>
          </a:prstGeom>
        </p:spPr>
      </p:pic>
      <p:pic>
        <p:nvPicPr>
          <p:cNvPr id="28" name="图片 27"/>
          <p:cNvPicPr>
            <a:picLocks noChangeAspect="1"/>
          </p:cNvPicPr>
          <p:nvPr/>
        </p:nvPicPr>
        <p:blipFill>
          <a:blip r:embed="rId7"/>
          <a:stretch>
            <a:fillRect/>
          </a:stretch>
        </p:blipFill>
        <p:spPr>
          <a:xfrm>
            <a:off x="1246726" y="5700806"/>
            <a:ext cx="1369658" cy="368145"/>
          </a:xfrm>
          <a:prstGeom prst="rect">
            <a:avLst/>
          </a:prstGeom>
        </p:spPr>
      </p:pic>
      <p:sp>
        <p:nvSpPr>
          <p:cNvPr id="29" name="此处为内容页标题 / 副标题"/>
          <p:cNvSpPr txBox="1"/>
          <p:nvPr/>
        </p:nvSpPr>
        <p:spPr>
          <a:xfrm>
            <a:off x="6257336" y="1795877"/>
            <a:ext cx="2939523" cy="368935"/>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What is Dragonfly</a:t>
            </a:r>
            <a:r>
              <a:rPr lang="zh-CN" altLang="en-US" sz="2400" dirty="0">
                <a:solidFill>
                  <a:srgbClr val="212121"/>
                </a:solidFill>
                <a:uFill>
                  <a:solidFill>
                    <a:srgbClr val="F5F5F5"/>
                  </a:solidFill>
                </a:uFill>
              </a:rPr>
              <a:t>？</a:t>
            </a:r>
            <a:endParaRPr sz="2400" dirty="0">
              <a:solidFill>
                <a:srgbClr val="53585F"/>
              </a:solidFill>
              <a:uFill>
                <a:solidFill>
                  <a:srgbClr val="F5F5F5"/>
                </a:solidFill>
              </a:uFill>
            </a:endParaRPr>
          </a:p>
        </p:txBody>
      </p:sp>
      <p:sp>
        <p:nvSpPr>
          <p:cNvPr id="30" name="线条"/>
          <p:cNvSpPr/>
          <p:nvPr/>
        </p:nvSpPr>
        <p:spPr>
          <a:xfrm>
            <a:off x="6279565" y="2244053"/>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31" name="普惠体常规体26pt，正文内容正文内容正文内容正文内容正文内容正文内容正文内容正文内容正文内容正文内容正文内容正文内容。…"/>
          <p:cNvSpPr txBox="1"/>
          <p:nvPr/>
        </p:nvSpPr>
        <p:spPr>
          <a:xfrm>
            <a:off x="6279533" y="3236983"/>
            <a:ext cx="5187722" cy="1756699"/>
          </a:xfrm>
          <a:prstGeom prst="rect">
            <a:avLst/>
          </a:prstGeom>
        </p:spPr>
        <p:txBody>
          <a:bodyPr wrap="square" lIns="0" tIns="0" rIns="0" bIns="0">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rgbClr val="1F2328"/>
                </a:solidFill>
                <a:effectLst/>
                <a:latin typeface="Alibaba PuHuiTi R" pitchFamily="18" charset="-122"/>
                <a:ea typeface="Alibaba PuHuiTi R" pitchFamily="18" charset="-122"/>
                <a:cs typeface="Alibaba PuHuiTi R" pitchFamily="18" charset="-122"/>
              </a:rPr>
              <a:t>Dragonfly is an open source P2P-based file distribution and image acceleration system. It is hosted by the Cloud Native Computing Foundation (</a:t>
            </a:r>
            <a:r>
              <a:rPr lang="en-GB" altLang="zh-CN" sz="1600" u="none" strike="noStrike" dirty="0">
                <a:effectLst/>
                <a:latin typeface="Alibaba PuHuiTi R" pitchFamily="18" charset="-122"/>
                <a:ea typeface="Alibaba PuHuiTi R" pitchFamily="18" charset="-122"/>
                <a:cs typeface="Alibaba PuHuiTi R" pitchFamily="18" charset="-122"/>
                <a:hlinkClick r:id="rId8"/>
              </a:rPr>
              <a:t>CNCF</a:t>
            </a:r>
            <a:r>
              <a:rPr lang="en-GB" altLang="zh-CN" sz="1600" dirty="0">
                <a:solidFill>
                  <a:srgbClr val="1F2328"/>
                </a:solidFill>
                <a:effectLst/>
                <a:latin typeface="Alibaba PuHuiTi R" pitchFamily="18" charset="-122"/>
                <a:ea typeface="Alibaba PuHuiTi R" pitchFamily="18" charset="-122"/>
                <a:cs typeface="Alibaba PuHuiTi R" pitchFamily="18" charset="-122"/>
              </a:rPr>
              <a:t>) as an Incubating Level Project. Its goal is to tackle all distribution problems in cloud native architectures.</a:t>
            </a:r>
            <a:endParaRPr lang="en-US" altLang="zh-CN" sz="1600" dirty="0">
              <a:uFill>
                <a:solidFill>
                  <a:srgbClr val="636362"/>
                </a:solidFill>
              </a:uFill>
              <a:latin typeface="Alibaba PuHuiTi R" pitchFamily="18" charset="-122"/>
              <a:ea typeface="Alibaba PuHuiTi R" pitchFamily="18" charset="-122"/>
              <a:cs typeface="Alibaba PuHuiTi R" pitchFamily="18" charset="-122"/>
            </a:endParaRPr>
          </a:p>
        </p:txBody>
      </p:sp>
      <p:sp>
        <p:nvSpPr>
          <p:cNvPr id="32" name="普惠体常规体26pt，正文内容正文内容正文内容正文内容正文内容正文内容正文内容正文内容正文内容正文内容正文内容正文内容。…"/>
          <p:cNvSpPr txBox="1"/>
          <p:nvPr/>
        </p:nvSpPr>
        <p:spPr>
          <a:xfrm>
            <a:off x="6283086" y="2429490"/>
            <a:ext cx="4869928" cy="862217"/>
          </a:xfrm>
          <a:prstGeom prst="rect">
            <a:avLst/>
          </a:prstGeom>
        </p:spPr>
        <p:txBody>
          <a:bodyPr wrap="square" lIns="0" tIns="0" rIns="0" bIns="0">
            <a:noAutofit/>
          </a:bodyPr>
          <a:lstStyle/>
          <a:p>
            <a:pPr algn="just" defTabSz="342900">
              <a:lnSpc>
                <a:spcPct val="120000"/>
              </a:lnSpc>
              <a:spcBef>
                <a:spcPts val="450"/>
              </a:spcBef>
              <a:buClr>
                <a:srgbClr val="6C6C6C"/>
              </a:buClr>
              <a:buFont typeface="Microsoft Sans Serif" panose="020B0604020202020204"/>
              <a:defRPr sz="2600">
                <a:solidFill>
                  <a:srgbClr val="A7AAA9"/>
                </a:solidFill>
                <a:uFill>
                  <a:solidFill>
                    <a:srgbClr val="000000"/>
                  </a:solidFill>
                </a:uFill>
                <a:latin typeface="Alibaba PuHuiTi R"/>
                <a:ea typeface="Alibaba PuHuiTi R"/>
                <a:cs typeface="Alibaba PuHuiTi R"/>
                <a:sym typeface="Alibaba PuHuiTi"/>
              </a:defRPr>
            </a:pPr>
            <a:r>
              <a:rPr lang="en-US" sz="1600" b="0" u="none">
                <a:solidFill>
                  <a:srgbClr val="000000"/>
                </a:solidFill>
                <a:latin typeface="Alibaba PuHuiTi R" charset="0"/>
                <a:ea typeface="Alibaba PuHuiTi R" charset="0"/>
                <a:cs typeface="Alibaba PuHuiTi R" charset="0"/>
              </a:rPr>
              <a:t>Provide file distribution and image acceleration</a:t>
            </a:r>
            <a:endParaRPr lang="en-US" sz="1600" b="0" u="none">
              <a:solidFill>
                <a:srgbClr val="000000"/>
              </a:solidFill>
              <a:latin typeface="Alibaba PuHuiTi R" charset="0"/>
              <a:ea typeface="Alibaba PuHuiTi R" charset="0"/>
              <a:cs typeface="Alibaba PuHuiTi R" charset="0"/>
            </a:endParaRPr>
          </a:p>
          <a:p>
            <a:pPr algn="just" defTabSz="342900">
              <a:lnSpc>
                <a:spcPct val="120000"/>
              </a:lnSpc>
              <a:spcBef>
                <a:spcPts val="450"/>
              </a:spcBef>
              <a:buClr>
                <a:srgbClr val="6C6C6C"/>
              </a:buClr>
              <a:buFont typeface="Microsoft Sans Serif" panose="020B0604020202020204"/>
              <a:defRPr sz="2600">
                <a:solidFill>
                  <a:srgbClr val="A7AAA9"/>
                </a:solidFill>
                <a:uFill>
                  <a:solidFill>
                    <a:srgbClr val="000000"/>
                  </a:solidFill>
                </a:uFill>
                <a:latin typeface="Alibaba PuHuiTi R"/>
                <a:ea typeface="Alibaba PuHuiTi R"/>
                <a:cs typeface="Alibaba PuHuiTi R"/>
                <a:sym typeface="Alibaba PuHuiTi"/>
              </a:defRPr>
            </a:pPr>
            <a:r>
              <a:rPr lang="en-US" sz="1600" b="0" u="none">
                <a:solidFill>
                  <a:srgbClr val="000000"/>
                </a:solidFill>
                <a:latin typeface="Alibaba PuHuiTi R" charset="0"/>
                <a:ea typeface="Alibaba PuHuiTi R" charset="0"/>
                <a:cs typeface="Alibaba PuHuiTi R" charset="0"/>
              </a:rPr>
              <a:t>based on p2p technology</a:t>
            </a:r>
            <a:r>
              <a:rPr lang="en-US" altLang="zh-CN" sz="1600" b="0" u="none">
                <a:solidFill>
                  <a:srgbClr val="000000"/>
                </a:solidFill>
                <a:latin typeface="Alibaba PuHuiTi R" charset="0"/>
                <a:ea typeface="Alibaba PuHuiTi R" charset="0"/>
                <a:cs typeface="Alibaba PuHuiTi R" charset="0"/>
              </a:rPr>
              <a:t>.</a:t>
            </a:r>
            <a:endParaRPr sz="1600" b="1" dirty="0">
              <a:solidFill>
                <a:schemeClr val="tx1">
                  <a:lumMod val="50000"/>
                  <a:lumOff val="50000"/>
                </a:schemeClr>
              </a:solidFill>
              <a:uFill>
                <a:solidFill>
                  <a:srgbClr val="636362"/>
                </a:solidFill>
              </a:uFill>
              <a:latin typeface="Alibaba PuHuiTi R" charset="0"/>
              <a:ea typeface="Alibaba PuHuiTi R" charset="0"/>
              <a:cs typeface="Alibaba PuHuiTi R" charset="0"/>
            </a:endParaRPr>
          </a:p>
        </p:txBody>
      </p:sp>
      <p:pic>
        <p:nvPicPr>
          <p:cNvPr id="33" name="图片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1777" y="5197811"/>
            <a:ext cx="832759" cy="832759"/>
          </a:xfrm>
          <a:prstGeom prst="rect">
            <a:avLst/>
          </a:prstGeom>
        </p:spPr>
      </p:pic>
      <p:pic>
        <p:nvPicPr>
          <p:cNvPr id="34" name="Picture 6" descr="ByteDance Logo PNG Vector (SVG) Free Downloa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5107" y="5344669"/>
            <a:ext cx="703778" cy="6158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阿里云| 网址司南URLS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0910" y="5344669"/>
            <a:ext cx="995915" cy="6158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百度智能云Desktop App for Mac and PC - WebCatalo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3518" y="5236192"/>
            <a:ext cx="832759" cy="832759"/>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a:blip r:embed="rId13"/>
          <a:stretch>
            <a:fillRect/>
          </a:stretch>
        </p:blipFill>
        <p:spPr>
          <a:xfrm>
            <a:off x="419067" y="4376044"/>
            <a:ext cx="5240410" cy="942986"/>
          </a:xfrm>
          <a:prstGeom prst="rect">
            <a:avLst/>
          </a:prstGeom>
        </p:spPr>
      </p:pic>
      <p:sp>
        <p:nvSpPr>
          <p:cNvPr id="38" name="矩形 37"/>
          <p:cNvSpPr/>
          <p:nvPr/>
        </p:nvSpPr>
        <p:spPr>
          <a:xfrm>
            <a:off x="473215" y="4085053"/>
            <a:ext cx="5187722" cy="241092"/>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Container</a:t>
            </a:r>
            <a:r>
              <a:rPr kumimoji="0" lang="en-US" altLang="zh-CN" sz="900" u="none" strike="noStrike" cap="none" spc="0" normalizeH="0" baseline="0" dirty="0">
                <a:ln>
                  <a:noFill/>
                </a:ln>
                <a:solidFill>
                  <a:srgbClr val="FFFFFF"/>
                </a:solidFill>
                <a:effectLst/>
                <a:uFillTx/>
                <a:sym typeface="Helvetica Light"/>
              </a:rPr>
              <a:t> </a:t>
            </a:r>
            <a:r>
              <a:rPr kumimoji="0" lang="en-US" altLang="zh-CN"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rPr>
              <a:t>Runtime</a:t>
            </a:r>
            <a:endParaRPr kumimoji="0" lang="zh-CN" altLang="en-US" sz="900" b="1" u="none" strike="noStrike" cap="none" spc="0" normalizeH="0" baseline="0" dirty="0">
              <a:ln>
                <a:noFill/>
              </a:ln>
              <a:solidFill>
                <a:srgbClr val="FFFFFF"/>
              </a:solidFill>
              <a:effectLst/>
              <a:uFillTx/>
              <a:latin typeface="Alibaba PuHuiTi B" pitchFamily="18" charset="-122"/>
              <a:ea typeface="Alibaba PuHuiTi B" pitchFamily="18" charset="-122"/>
              <a:cs typeface="Alibaba PuHuiTi B" pitchFamily="18" charset="-122"/>
              <a:sym typeface="Helvetica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bg1"/>
                </a:solidFill>
                <a:latin typeface="Clarity City" pitchFamily="2" charset="77"/>
                <a:cs typeface="Arial" panose="020B0604020202020204" pitchFamily="34" charset="0"/>
              </a:rPr>
              <a:t>AI model distribution in the Kuaishou</a:t>
            </a:r>
            <a:endParaRPr lang="en-US" sz="4000" b="1" dirty="0">
              <a:solidFill>
                <a:schemeClr val="bg1"/>
              </a:solidFill>
              <a:latin typeface="Clarity City" pitchFamily="2" charset="77"/>
              <a:cs typeface="Arial" panose="020B0604020202020204" pitchFamily="34" charset="0"/>
            </a:endParaRPr>
          </a:p>
        </p:txBody>
      </p:sp>
      <p:pic>
        <p:nvPicPr>
          <p:cNvPr id="5" name="图片 4"/>
          <p:cNvPicPr>
            <a:picLocks noChangeAspect="1"/>
          </p:cNvPicPr>
          <p:nvPr/>
        </p:nvPicPr>
        <p:blipFill>
          <a:blip r:embed="rId1"/>
          <a:stretch>
            <a:fillRect/>
          </a:stretch>
        </p:blipFill>
        <p:spPr>
          <a:xfrm>
            <a:off x="697992" y="1610883"/>
            <a:ext cx="1807464" cy="1798604"/>
          </a:xfrm>
          <a:prstGeom prst="rect">
            <a:avLst/>
          </a:prstGeom>
        </p:spPr>
      </p:pic>
      <p:pic>
        <p:nvPicPr>
          <p:cNvPr id="7" name="图片 6"/>
          <p:cNvPicPr>
            <a:picLocks noChangeAspect="1"/>
          </p:cNvPicPr>
          <p:nvPr/>
        </p:nvPicPr>
        <p:blipFill>
          <a:blip r:embed="rId2"/>
          <a:stretch>
            <a:fillRect/>
          </a:stretch>
        </p:blipFill>
        <p:spPr>
          <a:xfrm>
            <a:off x="3209290" y="1502694"/>
            <a:ext cx="2014982" cy="2014982"/>
          </a:xfrm>
          <a:prstGeom prst="rect">
            <a:avLst/>
          </a:prstGeom>
        </p:spPr>
      </p:pic>
      <p:pic>
        <p:nvPicPr>
          <p:cNvPr id="8" name="图片 7"/>
          <p:cNvPicPr>
            <a:picLocks noChangeAspect="1"/>
          </p:cNvPicPr>
          <p:nvPr/>
        </p:nvPicPr>
        <p:blipFill>
          <a:blip r:embed="rId3"/>
          <a:stretch>
            <a:fillRect/>
          </a:stretch>
        </p:blipFill>
        <p:spPr>
          <a:xfrm>
            <a:off x="6488938" y="4136166"/>
            <a:ext cx="2014982" cy="2014982"/>
          </a:xfrm>
          <a:prstGeom prst="rect">
            <a:avLst/>
          </a:prstGeom>
        </p:spPr>
      </p:pic>
      <p:pic>
        <p:nvPicPr>
          <p:cNvPr id="9" name="图片 8"/>
          <p:cNvPicPr>
            <a:picLocks noChangeAspect="1"/>
          </p:cNvPicPr>
          <p:nvPr/>
        </p:nvPicPr>
        <p:blipFill>
          <a:blip r:embed="rId4"/>
          <a:stretch>
            <a:fillRect/>
          </a:stretch>
        </p:blipFill>
        <p:spPr>
          <a:xfrm>
            <a:off x="9384538" y="4136166"/>
            <a:ext cx="2014982" cy="2014982"/>
          </a:xfrm>
          <a:prstGeom prst="rect">
            <a:avLst/>
          </a:prstGeom>
        </p:spPr>
      </p:pic>
      <p:sp>
        <p:nvSpPr>
          <p:cNvPr id="10" name="此处为内容页标题 / 副标题"/>
          <p:cNvSpPr txBox="1"/>
          <p:nvPr/>
        </p:nvSpPr>
        <p:spPr>
          <a:xfrm>
            <a:off x="766915" y="3325403"/>
            <a:ext cx="1807465"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a:solidFill>
                  <a:srgbClr val="212121"/>
                </a:solidFill>
                <a:uFill>
                  <a:solidFill>
                    <a:srgbClr val="F5F5F5"/>
                  </a:solidFill>
                </a:uFill>
              </a:rPr>
              <a:t>Dragonfly</a:t>
            </a:r>
            <a:r>
              <a:rPr lang="en-US" altLang="zh-CN" sz="1600" dirty="0">
                <a:solidFill>
                  <a:srgbClr val="212121"/>
                </a:solidFill>
                <a:uFill>
                  <a:solidFill>
                    <a:srgbClr val="F5F5F5"/>
                  </a:solidFill>
                </a:uFill>
              </a:rPr>
              <a:t> </a:t>
            </a:r>
            <a:r>
              <a:rPr lang="en-US" altLang="zh-CN" sz="1600" i="1" dirty="0" err="1">
                <a:solidFill>
                  <a:schemeClr val="accent5">
                    <a:lumMod val="50000"/>
                  </a:schemeClr>
                </a:solidFill>
                <a:uFill>
                  <a:solidFill>
                    <a:srgbClr val="F5F5F5"/>
                  </a:solidFill>
                </a:uFill>
              </a:rPr>
              <a:t>Github</a:t>
            </a:r>
            <a:endParaRPr sz="1600" i="1" dirty="0">
              <a:solidFill>
                <a:schemeClr val="accent5">
                  <a:lumMod val="50000"/>
                </a:schemeClr>
              </a:solidFill>
              <a:uFill>
                <a:solidFill>
                  <a:srgbClr val="F5F5F5"/>
                </a:solidFill>
              </a:uFill>
            </a:endParaRPr>
          </a:p>
        </p:txBody>
      </p:sp>
      <p:sp>
        <p:nvSpPr>
          <p:cNvPr id="11" name="此处为内容页标题 / 副标题"/>
          <p:cNvSpPr txBox="1"/>
          <p:nvPr/>
        </p:nvSpPr>
        <p:spPr>
          <a:xfrm>
            <a:off x="3270376" y="3319307"/>
            <a:ext cx="2014982"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a:solidFill>
                  <a:srgbClr val="212121"/>
                </a:solidFill>
                <a:uFill>
                  <a:solidFill>
                    <a:srgbClr val="F5F5F5"/>
                  </a:solidFill>
                </a:uFill>
              </a:rPr>
              <a:t>Dragonfly</a:t>
            </a:r>
            <a:r>
              <a:rPr lang="en-US" altLang="zh-CN" sz="1600" dirty="0">
                <a:solidFill>
                  <a:srgbClr val="212121"/>
                </a:solidFill>
                <a:uFill>
                  <a:solidFill>
                    <a:srgbClr val="F5F5F5"/>
                  </a:solidFill>
                </a:uFill>
              </a:rPr>
              <a:t> </a:t>
            </a:r>
            <a:r>
              <a:rPr lang="en-US" altLang="zh-CN" sz="1600" i="1" dirty="0">
                <a:solidFill>
                  <a:schemeClr val="accent5">
                    <a:lumMod val="50000"/>
                  </a:schemeClr>
                </a:solidFill>
                <a:uFill>
                  <a:solidFill>
                    <a:srgbClr val="F5F5F5"/>
                  </a:solidFill>
                </a:uFill>
              </a:rPr>
              <a:t>Website</a:t>
            </a:r>
            <a:endParaRPr sz="1600" i="1" dirty="0">
              <a:solidFill>
                <a:schemeClr val="accent5">
                  <a:lumMod val="50000"/>
                </a:schemeClr>
              </a:solidFill>
              <a:uFill>
                <a:solidFill>
                  <a:srgbClr val="F5F5F5"/>
                </a:solidFill>
              </a:uFill>
            </a:endParaRPr>
          </a:p>
        </p:txBody>
      </p:sp>
      <p:sp>
        <p:nvSpPr>
          <p:cNvPr id="12" name="此处为内容页标题 / 副标题"/>
          <p:cNvSpPr txBox="1"/>
          <p:nvPr/>
        </p:nvSpPr>
        <p:spPr>
          <a:xfrm>
            <a:off x="6814147" y="6034133"/>
            <a:ext cx="1807465"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err="1">
                <a:solidFill>
                  <a:srgbClr val="212121"/>
                </a:solidFill>
                <a:uFill>
                  <a:solidFill>
                    <a:srgbClr val="F5F5F5"/>
                  </a:solidFill>
                </a:uFill>
              </a:rPr>
              <a:t>Nydus</a:t>
            </a:r>
            <a:r>
              <a:rPr lang="en-US" altLang="zh-CN" sz="1600" dirty="0">
                <a:solidFill>
                  <a:srgbClr val="212121"/>
                </a:solidFill>
                <a:uFill>
                  <a:solidFill>
                    <a:srgbClr val="F5F5F5"/>
                  </a:solidFill>
                </a:uFill>
              </a:rPr>
              <a:t> </a:t>
            </a:r>
            <a:r>
              <a:rPr lang="en-US" altLang="zh-CN" sz="1600" i="1" dirty="0" err="1">
                <a:solidFill>
                  <a:schemeClr val="accent5">
                    <a:lumMod val="50000"/>
                  </a:schemeClr>
                </a:solidFill>
                <a:uFill>
                  <a:solidFill>
                    <a:srgbClr val="F5F5F5"/>
                  </a:solidFill>
                </a:uFill>
              </a:rPr>
              <a:t>Github</a:t>
            </a:r>
            <a:endParaRPr sz="1600" i="1" dirty="0">
              <a:solidFill>
                <a:schemeClr val="accent5">
                  <a:lumMod val="50000"/>
                </a:schemeClr>
              </a:solidFill>
              <a:uFill>
                <a:solidFill>
                  <a:srgbClr val="F5F5F5"/>
                </a:solidFill>
              </a:uFill>
            </a:endParaRPr>
          </a:p>
        </p:txBody>
      </p:sp>
      <p:sp>
        <p:nvSpPr>
          <p:cNvPr id="13" name="此处为内容页标题 / 副标题"/>
          <p:cNvSpPr txBox="1"/>
          <p:nvPr/>
        </p:nvSpPr>
        <p:spPr>
          <a:xfrm>
            <a:off x="9658984" y="6028037"/>
            <a:ext cx="1620232" cy="246221"/>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1600" i="1" dirty="0" err="1">
                <a:solidFill>
                  <a:srgbClr val="212121"/>
                </a:solidFill>
                <a:uFill>
                  <a:solidFill>
                    <a:srgbClr val="F5F5F5"/>
                  </a:solidFill>
                </a:uFill>
              </a:rPr>
              <a:t>Nydus</a:t>
            </a:r>
            <a:r>
              <a:rPr lang="en-US" altLang="zh-CN" sz="1600" dirty="0">
                <a:solidFill>
                  <a:srgbClr val="212121"/>
                </a:solidFill>
                <a:uFill>
                  <a:solidFill>
                    <a:srgbClr val="F5F5F5"/>
                  </a:solidFill>
                </a:uFill>
              </a:rPr>
              <a:t> </a:t>
            </a:r>
            <a:r>
              <a:rPr lang="en-US" altLang="zh-CN" sz="1600" i="1" dirty="0">
                <a:solidFill>
                  <a:schemeClr val="accent5">
                    <a:lumMod val="50000"/>
                  </a:schemeClr>
                </a:solidFill>
                <a:uFill>
                  <a:solidFill>
                    <a:srgbClr val="F5F5F5"/>
                  </a:solidFill>
                </a:uFill>
              </a:rPr>
              <a:t>Website</a:t>
            </a:r>
            <a:endParaRPr sz="1600" i="1" dirty="0">
              <a:solidFill>
                <a:schemeClr val="accent5">
                  <a:lumMod val="50000"/>
                </a:schemeClr>
              </a:solidFill>
              <a:uFill>
                <a:solidFill>
                  <a:srgbClr val="F5F5F5"/>
                </a:solidFill>
              </a:u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33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Introduction</a:t>
            </a:r>
            <a:endParaRPr lang="en-US" sz="4000" b="1" dirty="0">
              <a:solidFill>
                <a:schemeClr val="bg1"/>
              </a:solidFill>
              <a:latin typeface="Clarity City" pitchFamily="2" charset="77"/>
              <a:cs typeface="Arial" panose="020B0604020202020204" pitchFamily="34" charset="0"/>
            </a:endParaRPr>
          </a:p>
        </p:txBody>
      </p:sp>
      <p:pic>
        <p:nvPicPr>
          <p:cNvPr id="2" name="图片 1"/>
          <p:cNvPicPr>
            <a:picLocks noChangeAspect="1"/>
          </p:cNvPicPr>
          <p:nvPr/>
        </p:nvPicPr>
        <p:blipFill>
          <a:blip r:embed="rId1"/>
          <a:stretch>
            <a:fillRect/>
          </a:stretch>
        </p:blipFill>
        <p:spPr>
          <a:xfrm>
            <a:off x="305983" y="2036554"/>
            <a:ext cx="6023053" cy="3173999"/>
          </a:xfrm>
          <a:prstGeom prst="rect">
            <a:avLst/>
          </a:prstGeom>
          <a:ln w="12700">
            <a:solidFill>
              <a:schemeClr val="tx1"/>
            </a:solidFill>
          </a:ln>
        </p:spPr>
      </p:pic>
      <p:pic>
        <p:nvPicPr>
          <p:cNvPr id="3" name="图形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92243" y="5703422"/>
            <a:ext cx="1632919" cy="311032"/>
          </a:xfrm>
          <a:prstGeom prst="rect">
            <a:avLst/>
          </a:prstGeom>
        </p:spPr>
      </p:pic>
      <p:pic>
        <p:nvPicPr>
          <p:cNvPr id="5" name="图片 4"/>
          <p:cNvPicPr>
            <a:picLocks noChangeAspect="1"/>
          </p:cNvPicPr>
          <p:nvPr/>
        </p:nvPicPr>
        <p:blipFill>
          <a:blip r:embed="rId4"/>
          <a:stretch>
            <a:fillRect/>
          </a:stretch>
        </p:blipFill>
        <p:spPr>
          <a:xfrm>
            <a:off x="2989203" y="5665976"/>
            <a:ext cx="406127" cy="406127"/>
          </a:xfrm>
          <a:prstGeom prst="rect">
            <a:avLst/>
          </a:prstGeom>
        </p:spPr>
      </p:pic>
      <p:pic>
        <p:nvPicPr>
          <p:cNvPr id="6" name="图形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3066" y="5623310"/>
            <a:ext cx="1530314" cy="399881"/>
          </a:xfrm>
          <a:prstGeom prst="rect">
            <a:avLst/>
          </a:prstGeom>
        </p:spPr>
      </p:pic>
      <p:sp>
        <p:nvSpPr>
          <p:cNvPr id="7" name="此处为内容页标题 / 副标题"/>
          <p:cNvSpPr txBox="1"/>
          <p:nvPr/>
        </p:nvSpPr>
        <p:spPr>
          <a:xfrm>
            <a:off x="6853773" y="1940972"/>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What is </a:t>
            </a:r>
            <a:r>
              <a:rPr lang="en-US" altLang="zh-CN" sz="2400" dirty="0" err="1">
                <a:solidFill>
                  <a:srgbClr val="212121"/>
                </a:solidFill>
                <a:uFill>
                  <a:solidFill>
                    <a:srgbClr val="F5F5F5"/>
                  </a:solidFill>
                </a:uFill>
              </a:rPr>
              <a:t>Nydus</a:t>
            </a:r>
            <a:r>
              <a:rPr lang="zh-CN" altLang="en-US" sz="2400" dirty="0">
                <a:solidFill>
                  <a:srgbClr val="212121"/>
                </a:solidFill>
                <a:uFill>
                  <a:solidFill>
                    <a:srgbClr val="F5F5F5"/>
                  </a:solidFill>
                </a:uFill>
              </a:rPr>
              <a:t>？</a:t>
            </a:r>
            <a:endParaRPr sz="2400" dirty="0">
              <a:solidFill>
                <a:srgbClr val="53585F"/>
              </a:solidFill>
              <a:uFill>
                <a:solidFill>
                  <a:srgbClr val="F5F5F5"/>
                </a:solidFill>
              </a:uFill>
            </a:endParaRPr>
          </a:p>
        </p:txBody>
      </p:sp>
      <p:sp>
        <p:nvSpPr>
          <p:cNvPr id="8" name="线条"/>
          <p:cNvSpPr/>
          <p:nvPr/>
        </p:nvSpPr>
        <p:spPr>
          <a:xfrm>
            <a:off x="6867887" y="2409867"/>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9" name="普惠体常规体26pt，正文内容正文内容正文内容正文内容正文内容正文内容正文内容正文内容正文内容正文内容正文内容正文内容。…"/>
          <p:cNvSpPr txBox="1"/>
          <p:nvPr/>
        </p:nvSpPr>
        <p:spPr>
          <a:xfrm>
            <a:off x="6793088" y="2707176"/>
            <a:ext cx="4819418" cy="1231106"/>
          </a:xfrm>
          <a:prstGeom prst="rect">
            <a:avLst/>
          </a:prstGeom>
        </p:spPr>
        <p:txBody>
          <a:bodyPr wrap="square" lIns="0" tIns="0" rIns="0" bIns="0">
            <a:spAutoFit/>
          </a:bodyPr>
          <a:lstStyle/>
          <a:p>
            <a:pPr algn="l"/>
            <a:r>
              <a:rPr lang="en-GB" altLang="zh-CN" sz="1600" dirty="0" err="1">
                <a:solidFill>
                  <a:srgbClr val="1F2328"/>
                </a:solidFill>
                <a:effectLst/>
                <a:latin typeface="Alibaba PuHuiTi R" pitchFamily="18" charset="-122"/>
                <a:ea typeface="Alibaba PuHuiTi R" pitchFamily="18" charset="-122"/>
                <a:cs typeface="Alibaba PuHuiTi R" pitchFamily="18" charset="-122"/>
              </a:rPr>
              <a:t>Nydus</a:t>
            </a:r>
            <a:r>
              <a:rPr lang="en-GB" altLang="zh-CN" sz="1600" dirty="0">
                <a:solidFill>
                  <a:srgbClr val="1F2328"/>
                </a:solidFill>
                <a:effectLst/>
                <a:latin typeface="Alibaba PuHuiTi R" pitchFamily="18" charset="-122"/>
                <a:ea typeface="Alibaba PuHuiTi R" pitchFamily="18" charset="-122"/>
                <a:cs typeface="Alibaba PuHuiTi R" pitchFamily="18" charset="-122"/>
              </a:rPr>
              <a:t> implements a content-addressable file system on the RAFS format, which enhances the current OCI image specification by improving container launch speed, image space and network bandwidth efficiency, and data integrity.</a:t>
            </a:r>
            <a:endParaRPr lang="en-US" altLang="zh-CN" sz="1600" dirty="0">
              <a:solidFill>
                <a:schemeClr val="tx1">
                  <a:lumMod val="65000"/>
                  <a:lumOff val="35000"/>
                </a:schemeClr>
              </a:solidFill>
              <a:uFill>
                <a:solidFill>
                  <a:srgbClr val="636362"/>
                </a:solidFill>
              </a:uFill>
              <a:latin typeface="Alibaba PuHuiTi R" pitchFamily="18" charset="-122"/>
              <a:ea typeface="Alibaba PuHuiTi R" pitchFamily="18" charset="-122"/>
              <a:cs typeface="Alibaba PuHuiTi R" pitchFamily="18" charset="-122"/>
            </a:endParaRPr>
          </a:p>
        </p:txBody>
      </p:sp>
      <p:pic>
        <p:nvPicPr>
          <p:cNvPr id="11" name="Picture 14" descr="阿里云| 网址司南URLS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3347" y="4426136"/>
            <a:ext cx="843424" cy="521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蚂蚁集团LOGO换新，小蚂蚁变大头蚁！网友：还花呗头大！"/>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4857" y="4209421"/>
            <a:ext cx="843425" cy="843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ByteDance Logo PNG Vector (SVG) Free Downlo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322" y="4384117"/>
            <a:ext cx="668974" cy="585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Why Use Dragonfly?</a:t>
            </a:r>
            <a:endParaRPr lang="en-US" sz="4000" b="1" dirty="0">
              <a:solidFill>
                <a:schemeClr val="bg1"/>
              </a:solidFill>
              <a:latin typeface="Clarity City" pitchFamily="2" charset="77"/>
              <a:cs typeface="Arial" panose="020B0604020202020204" pitchFamily="34" charset="0"/>
            </a:endParaRPr>
          </a:p>
        </p:txBody>
      </p:sp>
      <p:grpSp>
        <p:nvGrpSpPr>
          <p:cNvPr id="14" name="组合 13"/>
          <p:cNvGrpSpPr/>
          <p:nvPr/>
        </p:nvGrpSpPr>
        <p:grpSpPr>
          <a:xfrm>
            <a:off x="669642" y="1599431"/>
            <a:ext cx="10832634" cy="4726856"/>
            <a:chOff x="562638" y="354290"/>
            <a:chExt cx="10832634" cy="4726856"/>
          </a:xfrm>
        </p:grpSpPr>
        <p:sp>
          <p:nvSpPr>
            <p:cNvPr id="15" name="此处为内容页标题 / 副标题"/>
            <p:cNvSpPr txBox="1"/>
            <p:nvPr/>
          </p:nvSpPr>
          <p:spPr>
            <a:xfrm>
              <a:off x="562639" y="354290"/>
              <a:ext cx="332297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err="1">
                  <a:solidFill>
                    <a:srgbClr val="212121"/>
                  </a:solidFill>
                  <a:uFill>
                    <a:solidFill>
                      <a:srgbClr val="F5F5F5"/>
                    </a:solidFill>
                  </a:uFill>
                </a:rPr>
                <a:t>Distribtion</a:t>
              </a:r>
              <a:r>
                <a:rPr lang="en-US" altLang="zh-CN" sz="2400" dirty="0">
                  <a:solidFill>
                    <a:srgbClr val="212121"/>
                  </a:solidFill>
                  <a:uFill>
                    <a:solidFill>
                      <a:srgbClr val="F5F5F5"/>
                    </a:solidFill>
                  </a:uFill>
                </a:rPr>
                <a:t> File</a:t>
              </a:r>
              <a:endParaRPr lang="zh-CN" altLang="en-US" sz="2400" dirty="0">
                <a:solidFill>
                  <a:srgbClr val="53585F"/>
                </a:solidFill>
                <a:uFill>
                  <a:solidFill>
                    <a:srgbClr val="F5F5F5"/>
                  </a:solidFill>
                </a:uFill>
              </a:endParaRPr>
            </a:p>
          </p:txBody>
        </p:sp>
        <p:sp>
          <p:nvSpPr>
            <p:cNvPr id="16" name="线条"/>
            <p:cNvSpPr/>
            <p:nvPr/>
          </p:nvSpPr>
          <p:spPr>
            <a:xfrm flipV="1">
              <a:off x="562639" y="827888"/>
              <a:ext cx="507404" cy="139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17" name="普惠体常规体26pt，正文内容正文内容正文内容正文内容正文内容正文内容正文内容正文内容正文内容正文内容正文内容正文内容。…"/>
            <p:cNvSpPr txBox="1"/>
            <p:nvPr/>
          </p:nvSpPr>
          <p:spPr>
            <a:xfrm>
              <a:off x="562638" y="933544"/>
              <a:ext cx="9898875" cy="574837"/>
            </a:xfrm>
            <a:prstGeom prst="rect">
              <a:avLst/>
            </a:prstGeom>
          </p:spPr>
          <p:txBody>
            <a:bodyPr wrap="square" lIns="0" tIns="0" rIns="0" bIns="0">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t>In large-scale clusters, pulling files from the origin site often faces bandwidth limitations. How to maximize the use of cluster intranet bandwidth has become a problem worth exploring.</a:t>
              </a:r>
              <a:endParaRPr lang="en-US" altLang="zh-CN" sz="1600" dirty="0"/>
            </a:p>
          </p:txBody>
        </p:sp>
        <p:pic>
          <p:nvPicPr>
            <p:cNvPr id="18" name="图片 17"/>
            <p:cNvPicPr>
              <a:picLocks noChangeAspect="1"/>
            </p:cNvPicPr>
            <p:nvPr/>
          </p:nvPicPr>
          <p:blipFill>
            <a:blip r:embed="rId1"/>
            <a:stretch>
              <a:fillRect/>
            </a:stretch>
          </p:blipFill>
          <p:spPr>
            <a:xfrm>
              <a:off x="562639" y="1640794"/>
              <a:ext cx="10832633" cy="344035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08780" y="1175823"/>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Console V2.0</a:t>
            </a:r>
            <a:endParaRPr sz="2400" dirty="0">
              <a:solidFill>
                <a:srgbClr val="53585F"/>
              </a:solidFill>
              <a:uFill>
                <a:solidFill>
                  <a:srgbClr val="F5F5F5"/>
                </a:solidFill>
              </a:uFill>
            </a:endParaRPr>
          </a:p>
        </p:txBody>
      </p:sp>
      <p:sp>
        <p:nvSpPr>
          <p:cNvPr id="3" name="线条"/>
          <p:cNvSpPr/>
          <p:nvPr/>
        </p:nvSpPr>
        <p:spPr>
          <a:xfrm>
            <a:off x="322894" y="1644718"/>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pic>
        <p:nvPicPr>
          <p:cNvPr id="2052" name="Picture 4" descr="sign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34774" y="1500104"/>
            <a:ext cx="7957226" cy="519812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90709" y="1785126"/>
            <a:ext cx="4024842" cy="1977273"/>
          </a:xfrm>
          <a:prstGeom prst="rect">
            <a:avLst/>
          </a:prstGeom>
          <a:noFill/>
        </p:spPr>
        <p:txBody>
          <a:bodyPr wrap="square">
            <a:spAutoFit/>
          </a:bodyPr>
          <a:lstStyle/>
          <a:p>
            <a:pPr marL="342900" indent="-342900" algn="just" defTabSz="342900">
              <a:lnSpc>
                <a:spcPct val="120000"/>
              </a:lnSpc>
              <a:spcBef>
                <a:spcPts val="450"/>
              </a:spcBef>
              <a:buClr>
                <a:srgbClr val="6C6C6C"/>
              </a:buClr>
              <a:buAutoNum type="arabicPeriod"/>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Rewritten the visual console page to improve user experience.</a:t>
            </a:r>
            <a:endParaRPr lang="en-US" altLang="zh-CN" sz="1600" dirty="0">
              <a:uFill>
                <a:solidFill>
                  <a:srgbClr val="636362"/>
                </a:solidFill>
              </a:uFill>
            </a:endParaRPr>
          </a:p>
          <a:p>
            <a:pPr marL="342900" indent="-342900" algn="just" defTabSz="342900">
              <a:lnSpc>
                <a:spcPct val="120000"/>
              </a:lnSpc>
              <a:spcBef>
                <a:spcPts val="450"/>
              </a:spcBef>
              <a:buClr>
                <a:srgbClr val="6C6C6C"/>
              </a:buClr>
              <a:buAutoNum type="arabicPeriod"/>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uFill>
                  <a:solidFill>
                    <a:srgbClr val="636362"/>
                  </a:solidFill>
                </a:uFill>
              </a:rPr>
              <a:t>The overall operating process is more clearly defined.</a:t>
            </a:r>
            <a:endParaRPr lang="en-GB" altLang="zh-CN" sz="1600" dirty="0">
              <a:uFill>
                <a:solidFill>
                  <a:srgbClr val="636362"/>
                </a:solidFill>
              </a:uFill>
            </a:endParaRPr>
          </a:p>
          <a:p>
            <a:pPr marL="342900" indent="-342900" algn="just" defTabSz="342900">
              <a:lnSpc>
                <a:spcPct val="120000"/>
              </a:lnSpc>
              <a:spcBef>
                <a:spcPts val="450"/>
              </a:spcBef>
              <a:buClr>
                <a:srgbClr val="6C6C6C"/>
              </a:buClr>
              <a:buAutoNum type="arabicPeriod"/>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uFill>
                  <a:solidFill>
                    <a:srgbClr val="636362"/>
                  </a:solidFill>
                </a:uFill>
              </a:rPr>
              <a:t>Simpler multi-cluster initialization and deployment operations.</a:t>
            </a:r>
            <a:endParaRPr lang="en-US" altLang="zh-CN" sz="1600" dirty="0">
              <a:uFill>
                <a:solidFill>
                  <a:srgbClr val="636362"/>
                </a:solidFill>
              </a:uFill>
            </a:endParaRPr>
          </a:p>
        </p:txBody>
      </p:sp>
      <p:sp>
        <p:nvSpPr>
          <p:cNvPr id="7" name="此处为内容页标题 / 副标题"/>
          <p:cNvSpPr txBox="1"/>
          <p:nvPr/>
        </p:nvSpPr>
        <p:spPr>
          <a:xfrm>
            <a:off x="322894" y="3762399"/>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Reference</a:t>
            </a:r>
            <a:endParaRPr sz="2400" dirty="0">
              <a:solidFill>
                <a:srgbClr val="53585F"/>
              </a:solidFill>
              <a:uFill>
                <a:solidFill>
                  <a:srgbClr val="F5F5F5"/>
                </a:solidFill>
              </a:uFill>
            </a:endParaRPr>
          </a:p>
        </p:txBody>
      </p:sp>
      <p:sp>
        <p:nvSpPr>
          <p:cNvPr id="8" name="线条"/>
          <p:cNvSpPr/>
          <p:nvPr/>
        </p:nvSpPr>
        <p:spPr>
          <a:xfrm>
            <a:off x="322894" y="4131731"/>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9" name="文本框 8"/>
          <p:cNvSpPr txBox="1"/>
          <p:nvPr/>
        </p:nvSpPr>
        <p:spPr>
          <a:xfrm>
            <a:off x="190709" y="4225676"/>
            <a:ext cx="4024842" cy="2632324"/>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uFill>
                  <a:solidFill>
                    <a:srgbClr val="636362"/>
                  </a:solidFill>
                </a:uFill>
              </a:rPr>
              <a:t>Console usage documentation:</a:t>
            </a:r>
            <a:endParaRPr lang="en-GB"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https://d7y.io/docs/next/reference/manage-console</a:t>
            </a:r>
            <a:endParaRPr lang="en-US" altLang="zh-CN" sz="1600" i="1" u="sng" dirty="0">
              <a:solidFill>
                <a:srgbClr val="0070C0"/>
              </a:solidFill>
              <a:uFill>
                <a:solidFill>
                  <a:srgbClr val="636362"/>
                </a:solidFill>
              </a:uFill>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uFill>
                  <a:solidFill>
                    <a:srgbClr val="636362"/>
                  </a:solidFill>
                </a:uFill>
              </a:rPr>
              <a:t>Multi-cluster deployment documentation:</a:t>
            </a:r>
            <a:endParaRPr lang="en-GB"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https://d7y.io/docs/next/getting-started/quick-start/multi-cluster-</a:t>
            </a:r>
            <a:r>
              <a:rPr lang="en-US" altLang="zh-CN" sz="1600" i="1" u="sng" dirty="0" err="1">
                <a:solidFill>
                  <a:srgbClr val="0070C0"/>
                </a:solidFill>
                <a:uFill>
                  <a:solidFill>
                    <a:srgbClr val="636362"/>
                  </a:solidFill>
                </a:uFill>
              </a:rPr>
              <a:t>kubernetes</a:t>
            </a:r>
            <a:r>
              <a:rPr lang="en-US" altLang="zh-CN" sz="1600" i="1" u="sng" dirty="0">
                <a:solidFill>
                  <a:srgbClr val="0070C0"/>
                </a:solidFill>
                <a:uFill>
                  <a:solidFill>
                    <a:srgbClr val="636362"/>
                  </a:solidFill>
                </a:uFill>
              </a:rPr>
              <a:t>/</a:t>
            </a:r>
            <a:endParaRPr lang="en-US" altLang="zh-CN" sz="1600" i="1" u="sng" dirty="0">
              <a:solidFill>
                <a:srgbClr val="0070C0"/>
              </a:solidFill>
              <a:uFill>
                <a:solidFill>
                  <a:srgbClr val="636362"/>
                </a:solidFill>
              </a:u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55919" y="2084711"/>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Intelligent Scheduling</a:t>
            </a:r>
            <a:endParaRPr sz="2400" dirty="0">
              <a:solidFill>
                <a:srgbClr val="53585F"/>
              </a:solidFill>
              <a:uFill>
                <a:solidFill>
                  <a:srgbClr val="F5F5F5"/>
                </a:solidFill>
              </a:uFill>
            </a:endParaRPr>
          </a:p>
        </p:txBody>
      </p:sp>
      <p:sp>
        <p:nvSpPr>
          <p:cNvPr id="3" name="线条"/>
          <p:cNvSpPr/>
          <p:nvPr/>
        </p:nvSpPr>
        <p:spPr>
          <a:xfrm>
            <a:off x="370033" y="2553606"/>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12" name="文本框 11"/>
          <p:cNvSpPr txBox="1"/>
          <p:nvPr/>
        </p:nvSpPr>
        <p:spPr>
          <a:xfrm>
            <a:off x="293368" y="2724058"/>
            <a:ext cx="3786797" cy="1258101"/>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uFill>
                  <a:solidFill>
                    <a:srgbClr val="636362"/>
                  </a:solidFill>
                </a:uFill>
              </a:rPr>
              <a:t>Construct Network Graph data based on Probe data between Peers and train the Graph Representation (GNN) model.</a:t>
            </a:r>
            <a:endParaRPr lang="en-US" altLang="zh-CN" sz="1600" dirty="0">
              <a:uFill>
                <a:solidFill>
                  <a:srgbClr val="636362"/>
                </a:solidFill>
              </a:uFill>
            </a:endParaRPr>
          </a:p>
        </p:txBody>
      </p:sp>
      <p:sp>
        <p:nvSpPr>
          <p:cNvPr id="13" name="此处为内容页标题 / 副标题"/>
          <p:cNvSpPr txBox="1"/>
          <p:nvPr/>
        </p:nvSpPr>
        <p:spPr>
          <a:xfrm>
            <a:off x="341805" y="4165984"/>
            <a:ext cx="2939523" cy="369332"/>
          </a:xfrm>
          <a:prstGeom prst="rect">
            <a:avLst/>
          </a:prstGeom>
        </p:spPr>
        <p:txBody>
          <a:bodyPr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Reference</a:t>
            </a:r>
            <a:endParaRPr sz="2400" dirty="0">
              <a:solidFill>
                <a:srgbClr val="53585F"/>
              </a:solidFill>
              <a:uFill>
                <a:solidFill>
                  <a:srgbClr val="F5F5F5"/>
                </a:solidFill>
              </a:uFill>
            </a:endParaRPr>
          </a:p>
        </p:txBody>
      </p:sp>
      <p:sp>
        <p:nvSpPr>
          <p:cNvPr id="14" name="线条"/>
          <p:cNvSpPr/>
          <p:nvPr/>
        </p:nvSpPr>
        <p:spPr>
          <a:xfrm>
            <a:off x="355919" y="4634879"/>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15" name="文本框 14"/>
          <p:cNvSpPr txBox="1"/>
          <p:nvPr/>
        </p:nvSpPr>
        <p:spPr>
          <a:xfrm>
            <a:off x="230220" y="4773289"/>
            <a:ext cx="4024842" cy="1026756"/>
          </a:xfrm>
          <a:prstGeom prst="rect">
            <a:avLst/>
          </a:prstGeom>
          <a:noFill/>
        </p:spPr>
        <p:txBody>
          <a:bodyPr wrap="square">
            <a:spAutoFit/>
          </a:bodyPr>
          <a:lstStyle/>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GB" altLang="zh-CN" sz="1600" dirty="0">
                <a:solidFill>
                  <a:schemeClr val="tx1">
                    <a:lumMod val="65000"/>
                    <a:lumOff val="35000"/>
                  </a:schemeClr>
                </a:solidFill>
                <a:effectLst/>
                <a:latin typeface="Alibaba PuHuiTi R" pitchFamily="18" charset="-122"/>
                <a:ea typeface="Alibaba PuHuiTi R" pitchFamily="18" charset="-122"/>
                <a:cs typeface="Alibaba PuHuiTi R" pitchFamily="18" charset="-122"/>
              </a:rPr>
              <a:t>Inductive Representation Learning on Large Graphs</a:t>
            </a:r>
            <a:r>
              <a:rPr lang="en-US" altLang="zh-CN" sz="1600" dirty="0">
                <a:uFill>
                  <a:solidFill>
                    <a:srgbClr val="636362"/>
                  </a:solidFill>
                </a:uFill>
              </a:rPr>
              <a:t>:</a:t>
            </a:r>
            <a:endParaRPr lang="en-US" altLang="zh-CN" sz="1600" dirty="0">
              <a:uFill>
                <a:solidFill>
                  <a:srgbClr val="636362"/>
                </a:solidFill>
              </a:uFill>
            </a:endParaRPr>
          </a:p>
          <a:p>
            <a:pPr algn="just"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i="1" u="sng" dirty="0">
                <a:solidFill>
                  <a:srgbClr val="0070C0"/>
                </a:solidFill>
                <a:uFill>
                  <a:solidFill>
                    <a:srgbClr val="636362"/>
                  </a:solidFill>
                </a:uFill>
              </a:rPr>
              <a:t>https://</a:t>
            </a:r>
            <a:r>
              <a:rPr lang="en-US" altLang="zh-CN" sz="1600" i="1" u="sng" dirty="0" err="1">
                <a:solidFill>
                  <a:srgbClr val="0070C0"/>
                </a:solidFill>
                <a:uFill>
                  <a:solidFill>
                    <a:srgbClr val="636362"/>
                  </a:solidFill>
                </a:uFill>
              </a:rPr>
              <a:t>arxiv.org</a:t>
            </a:r>
            <a:r>
              <a:rPr lang="en-US" altLang="zh-CN" sz="1600" i="1" u="sng" dirty="0">
                <a:solidFill>
                  <a:srgbClr val="0070C0"/>
                </a:solidFill>
                <a:uFill>
                  <a:solidFill>
                    <a:srgbClr val="636362"/>
                  </a:solidFill>
                </a:uFill>
              </a:rPr>
              <a:t>/pdf/1706.02216</a:t>
            </a:r>
            <a:endParaRPr lang="en-US" altLang="zh-CN" sz="1600" i="1" u="sng" dirty="0">
              <a:solidFill>
                <a:srgbClr val="0070C0"/>
              </a:solidFill>
              <a:uFill>
                <a:solidFill>
                  <a:srgbClr val="636362"/>
                </a:solidFill>
              </a:uFill>
            </a:endParaRPr>
          </a:p>
        </p:txBody>
      </p:sp>
      <p:pic>
        <p:nvPicPr>
          <p:cNvPr id="7" name="图片 6"/>
          <p:cNvPicPr>
            <a:picLocks noChangeAspect="1"/>
          </p:cNvPicPr>
          <p:nvPr/>
        </p:nvPicPr>
        <p:blipFill>
          <a:blip r:embed="rId1"/>
          <a:stretch>
            <a:fillRect/>
          </a:stretch>
        </p:blipFill>
        <p:spPr>
          <a:xfrm>
            <a:off x="4577790" y="1517245"/>
            <a:ext cx="6718300" cy="469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765811" y="1698848"/>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altLang="zh-CN" sz="2400" dirty="0">
                <a:solidFill>
                  <a:srgbClr val="212121"/>
                </a:solidFill>
                <a:uFill>
                  <a:solidFill>
                    <a:srgbClr val="F5F5F5"/>
                  </a:solidFill>
                </a:uFill>
              </a:rPr>
              <a:t>Intelligent Scheduling</a:t>
            </a:r>
            <a:endParaRPr sz="2400" dirty="0">
              <a:solidFill>
                <a:srgbClr val="53585F"/>
              </a:solidFill>
              <a:uFill>
                <a:solidFill>
                  <a:srgbClr val="F5F5F5"/>
                </a:solidFill>
              </a:uFill>
            </a:endParaRPr>
          </a:p>
        </p:txBody>
      </p:sp>
      <p:sp>
        <p:nvSpPr>
          <p:cNvPr id="3" name="线条"/>
          <p:cNvSpPr/>
          <p:nvPr/>
        </p:nvSpPr>
        <p:spPr>
          <a:xfrm>
            <a:off x="779925" y="2167743"/>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sp>
        <p:nvSpPr>
          <p:cNvPr id="10" name="文本框 9"/>
          <p:cNvSpPr txBox="1"/>
          <p:nvPr/>
        </p:nvSpPr>
        <p:spPr>
          <a:xfrm>
            <a:off x="662730" y="2338195"/>
            <a:ext cx="3786797" cy="3814186"/>
          </a:xfrm>
          <a:prstGeom prst="rect">
            <a:avLst/>
          </a:prstGeom>
          <a:noFill/>
        </p:spPr>
        <p:txBody>
          <a:bodyPr wrap="square">
            <a:spAutoFit/>
          </a:bodyPr>
          <a:lstStyle/>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err="1">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rPr>
              <a:t>Traning</a:t>
            </a:r>
            <a:r>
              <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rPr>
              <a:t> is divided into two parts: MLP and GNN.</a:t>
            </a:r>
            <a:endPar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rPr>
              <a:t>Part of the GNN training set is based on Network Graph data composed of Probes between Peers.</a:t>
            </a:r>
            <a:endPar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rPr>
              <a:t>Part of the MLP training is based on historical download record data between peers.</a:t>
            </a:r>
            <a:endParaRPr lang="en-US" altLang="zh-CN" sz="1600" dirty="0">
              <a:uFill>
                <a:solidFill>
                  <a:srgbClr val="636362"/>
                </a:solidFill>
              </a:uFill>
              <a:latin typeface="Alibaba PuHuiTi R" pitchFamily="18" charset="-122"/>
              <a:ea typeface="Alibaba PuHuiTi R" pitchFamily="18" charset="-122"/>
              <a:cs typeface="Alibaba PuHuiTi R" pitchFamily="18" charset="-122"/>
            </a:endParaRPr>
          </a:p>
          <a:p>
            <a:pPr defTabSz="342900">
              <a:lnSpc>
                <a:spcPct val="120000"/>
              </a:lnSpc>
              <a:spcBef>
                <a:spcPts val="450"/>
              </a:spcBef>
              <a:buClr>
                <a:srgbClr val="6C6C6C"/>
              </a:buClr>
              <a:defRPr sz="2600">
                <a:solidFill>
                  <a:srgbClr val="545352"/>
                </a:solidFill>
                <a:uFill>
                  <a:solidFill>
                    <a:srgbClr val="000000"/>
                  </a:solidFill>
                </a:uFill>
                <a:latin typeface="Alibaba PuHuiTi R"/>
                <a:ea typeface="Alibaba PuHuiTi R"/>
                <a:cs typeface="Alibaba PuHuiTi R"/>
                <a:sym typeface="Alibaba PuHuiTi"/>
              </a:defRPr>
            </a:pPr>
            <a:r>
              <a:rPr lang="en-US" altLang="zh-CN" sz="1600" dirty="0">
                <a:solidFill>
                  <a:schemeClr val="tx1">
                    <a:lumMod val="95000"/>
                    <a:lumOff val="5000"/>
                  </a:schemeClr>
                </a:solidFill>
                <a:uFill>
                  <a:solidFill>
                    <a:srgbClr val="636362"/>
                  </a:solidFill>
                </a:uFill>
                <a:latin typeface="Alibaba PuHuiTi R" pitchFamily="18" charset="-122"/>
                <a:ea typeface="Alibaba PuHuiTi R" pitchFamily="18" charset="-122"/>
                <a:cs typeface="Alibaba PuHuiTi R" pitchFamily="18" charset="-122"/>
              </a:rPr>
              <a:t>Inference is also divided into two models: MLP and GNN, and both are based on the Triton Server framework for inference services.</a:t>
            </a:r>
            <a:endParaRPr lang="en-US" altLang="zh-CN" sz="1600" dirty="0">
              <a:uFill>
                <a:solidFill>
                  <a:srgbClr val="636362"/>
                </a:solidFill>
              </a:uFill>
              <a:latin typeface="Alibaba PuHuiTi R" pitchFamily="18" charset="-122"/>
              <a:ea typeface="Alibaba PuHuiTi R" pitchFamily="18" charset="-122"/>
              <a:cs typeface="Alibaba PuHuiTi R" pitchFamily="18" charset="-122"/>
            </a:endParaRPr>
          </a:p>
        </p:txBody>
      </p:sp>
      <p:pic>
        <p:nvPicPr>
          <p:cNvPr id="5" name="图片 4"/>
          <p:cNvPicPr>
            <a:picLocks noChangeAspect="1"/>
          </p:cNvPicPr>
          <p:nvPr/>
        </p:nvPicPr>
        <p:blipFill>
          <a:blip r:embed="rId1"/>
          <a:stretch>
            <a:fillRect/>
          </a:stretch>
        </p:blipFill>
        <p:spPr>
          <a:xfrm>
            <a:off x="5129314" y="1388489"/>
            <a:ext cx="6057900" cy="5092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61280" y="-131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larity City" pitchFamily="2" charset="77"/>
                <a:cs typeface="Arial" panose="020B0604020202020204" pitchFamily="34" charset="0"/>
              </a:rPr>
              <a:t>Exciting Updates</a:t>
            </a:r>
            <a:endParaRPr lang="en-US" sz="4000" b="1" dirty="0">
              <a:solidFill>
                <a:schemeClr val="bg1"/>
              </a:solidFill>
              <a:latin typeface="Clarity City" pitchFamily="2" charset="77"/>
              <a:cs typeface="Arial" panose="020B0604020202020204" pitchFamily="34" charset="0"/>
            </a:endParaRPr>
          </a:p>
        </p:txBody>
      </p:sp>
      <p:sp>
        <p:nvSpPr>
          <p:cNvPr id="2" name="此处为内容页标题 / 副标题"/>
          <p:cNvSpPr txBox="1"/>
          <p:nvPr/>
        </p:nvSpPr>
        <p:spPr>
          <a:xfrm>
            <a:off x="361280" y="1464509"/>
            <a:ext cx="3786797" cy="369332"/>
          </a:xfrm>
          <a:prstGeom prst="rect">
            <a:avLst/>
          </a:prstGeom>
        </p:spPr>
        <p:txBody>
          <a:bodyPr wrap="square" lIns="0" tIns="0" rIns="0" bIns="0">
            <a:spAutoFit/>
          </a:bodyPr>
          <a:lstStyle/>
          <a:p>
            <a:pPr algn="l" defTabSz="342900">
              <a:buClr>
                <a:srgbClr val="636362"/>
              </a:buClr>
              <a:buFont typeface="Microsoft Sans Serif" panose="020B0604020202020204"/>
              <a:defRPr sz="4000" b="1">
                <a:solidFill>
                  <a:srgbClr val="00ACFF"/>
                </a:solidFill>
                <a:uFill>
                  <a:solidFill>
                    <a:srgbClr val="636362"/>
                  </a:solidFill>
                </a:uFill>
                <a:latin typeface="Alibaba PuHuiTi B"/>
                <a:ea typeface="Alibaba PuHuiTi B"/>
                <a:cs typeface="Alibaba PuHuiTi B"/>
                <a:sym typeface="Alibaba PuHuiTi"/>
              </a:defRPr>
            </a:pPr>
            <a:r>
              <a:rPr lang="en-US" sz="2400" dirty="0">
                <a:solidFill>
                  <a:srgbClr val="212121"/>
                </a:solidFill>
                <a:uFill>
                  <a:solidFill>
                    <a:srgbClr val="F5F5F5"/>
                  </a:solidFill>
                </a:uFill>
              </a:rPr>
              <a:t>AI Data Distribution</a:t>
            </a:r>
            <a:endParaRPr sz="2400" dirty="0">
              <a:solidFill>
                <a:srgbClr val="53585F"/>
              </a:solidFill>
              <a:uFill>
                <a:solidFill>
                  <a:srgbClr val="F5F5F5"/>
                </a:solidFill>
              </a:uFill>
            </a:endParaRPr>
          </a:p>
        </p:txBody>
      </p:sp>
      <p:sp>
        <p:nvSpPr>
          <p:cNvPr id="3" name="线条"/>
          <p:cNvSpPr/>
          <p:nvPr/>
        </p:nvSpPr>
        <p:spPr>
          <a:xfrm>
            <a:off x="375394" y="1933404"/>
            <a:ext cx="289174" cy="0"/>
          </a:xfrm>
          <a:prstGeom prst="line">
            <a:avLst/>
          </a:prstGeom>
          <a:ln w="34290">
            <a:solidFill>
              <a:schemeClr val="accent1">
                <a:satOff val="-3344"/>
                <a:lumOff val="26614"/>
              </a:schemeClr>
            </a:solidFill>
            <a:miter lim="400000"/>
          </a:ln>
        </p:spPr>
        <p:txBody>
          <a:bodyPr lIns="19050" tIns="19050" rIns="19050" bIns="19050" anchor="ctr"/>
          <a:lstStyle/>
          <a:p>
            <a:pPr>
              <a:defRPr sz="3200"/>
            </a:pPr>
            <a:endParaRPr sz="12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7809" y="2013513"/>
            <a:ext cx="10336381" cy="44449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9438</Words>
  <Application>WPS Office WWO_base_provider_20221031101348-1857be321c</Application>
  <PresentationFormat>宽屏</PresentationFormat>
  <Paragraphs>240</Paragraphs>
  <Slides>30</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30</vt:i4>
      </vt:variant>
    </vt:vector>
  </HeadingPairs>
  <TitlesOfParts>
    <vt:vector size="52" baseType="lpstr">
      <vt:lpstr>Arial</vt:lpstr>
      <vt:lpstr>宋体</vt:lpstr>
      <vt:lpstr>Wingdings</vt:lpstr>
      <vt:lpstr>Clarity City</vt:lpstr>
      <vt:lpstr>URW Gothic</vt:lpstr>
      <vt:lpstr>Alibaba PuHuiTi B</vt:lpstr>
      <vt:lpstr>Helvetica Light</vt:lpstr>
      <vt:lpstr>Microsoft Sans Serif</vt:lpstr>
      <vt:lpstr>Alibaba PuHuiTi B</vt:lpstr>
      <vt:lpstr>Alibaba PuHuiTi</vt:lpstr>
      <vt:lpstr>Alibaba PuHuiTi R</vt:lpstr>
      <vt:lpstr>Alibaba PuHuiTi R</vt:lpstr>
      <vt:lpstr>Alibaba PuHuiTi R</vt:lpstr>
      <vt:lpstr>Alibaba PuHuiTi B</vt:lpstr>
      <vt:lpstr>Calibri</vt:lpstr>
      <vt:lpstr>等线</vt:lpstr>
      <vt:lpstr>Times New Roman</vt:lpstr>
      <vt:lpstr>宋体</vt:lpstr>
      <vt:lpstr>汉仪书宋二KW</vt:lpstr>
      <vt:lpstr>Kingsoft Confetti</vt:lpstr>
      <vt:lpstr>汉仪中等线KW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Microsoft Office User</cp:lastModifiedBy>
  <dcterms:created xsi:type="dcterms:W3CDTF">2023-09-22T03:16:26Z</dcterms:created>
  <dcterms:modified xsi:type="dcterms:W3CDTF">2023-09-22T03:16:26Z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